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3" r:id="rId2"/>
    <p:sldMasterId id="2147483691" r:id="rId3"/>
  </p:sldMasterIdLst>
  <p:notesMasterIdLst>
    <p:notesMasterId r:id="rId42"/>
  </p:notesMasterIdLst>
  <p:sldIdLst>
    <p:sldId id="256" r:id="rId4"/>
    <p:sldId id="1072" r:id="rId5"/>
    <p:sldId id="277" r:id="rId6"/>
    <p:sldId id="275" r:id="rId7"/>
    <p:sldId id="274" r:id="rId8"/>
    <p:sldId id="408" r:id="rId9"/>
    <p:sldId id="409" r:id="rId10"/>
    <p:sldId id="1070" r:id="rId11"/>
    <p:sldId id="411" r:id="rId12"/>
    <p:sldId id="262" r:id="rId13"/>
    <p:sldId id="413" r:id="rId14"/>
    <p:sldId id="414" r:id="rId15"/>
    <p:sldId id="1076" r:id="rId16"/>
    <p:sldId id="1073" r:id="rId17"/>
    <p:sldId id="1077" r:id="rId18"/>
    <p:sldId id="415" r:id="rId19"/>
    <p:sldId id="258" r:id="rId20"/>
    <p:sldId id="259" r:id="rId21"/>
    <p:sldId id="279" r:id="rId22"/>
    <p:sldId id="280" r:id="rId23"/>
    <p:sldId id="1078" r:id="rId24"/>
    <p:sldId id="266" r:id="rId25"/>
    <p:sldId id="264" r:id="rId26"/>
    <p:sldId id="1079" r:id="rId27"/>
    <p:sldId id="1080" r:id="rId28"/>
    <p:sldId id="272" r:id="rId29"/>
    <p:sldId id="278" r:id="rId30"/>
    <p:sldId id="276" r:id="rId31"/>
    <p:sldId id="1081" r:id="rId32"/>
    <p:sldId id="1082" r:id="rId33"/>
    <p:sldId id="1083" r:id="rId34"/>
    <p:sldId id="417" r:id="rId35"/>
    <p:sldId id="1084" r:id="rId36"/>
    <p:sldId id="422" r:id="rId37"/>
    <p:sldId id="425" r:id="rId38"/>
    <p:sldId id="423" r:id="rId39"/>
    <p:sldId id="424" r:id="rId40"/>
    <p:sldId id="1071" r:id="rId4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21"/>
    <p:restoredTop sz="94789"/>
  </p:normalViewPr>
  <p:slideViewPr>
    <p:cSldViewPr snapToGrid="0" snapToObjects="1">
      <p:cViewPr varScale="1">
        <p:scale>
          <a:sx n="82" d="100"/>
          <a:sy n="82" d="100"/>
        </p:scale>
        <p:origin x="33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Storage ring experiment, inject muons into ring, uniform B perp to ring, decay to e+ v in direction of spin,</a:t>
            </a:r>
          </a:p>
        </p:txBody>
      </p:sp>
    </p:spTree>
    <p:extLst>
      <p:ext uri="{BB962C8B-B14F-4D97-AF65-F5344CB8AC3E}">
        <p14:creationId xmlns:p14="http://schemas.microsoft.com/office/powerpoint/2010/main" val="3607488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Euclidean space time lattice for HVP, quarks props: large sparse matrix, gluons: MC integration of gauge fields</a:t>
            </a:r>
          </a:p>
        </p:txBody>
      </p:sp>
    </p:spTree>
    <p:extLst>
      <p:ext uri="{BB962C8B-B14F-4D97-AF65-F5344CB8AC3E}">
        <p14:creationId xmlns:p14="http://schemas.microsoft.com/office/powerpoint/2010/main" val="2718024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Consistency between lattice and </a:t>
            </a:r>
            <a:r>
              <a:rPr lang="en-US" dirty="0" err="1"/>
              <a:t>pheno</a:t>
            </a:r>
            <a:r>
              <a:rPr lang="en-US" dirty="0"/>
              <a:t> for both </a:t>
            </a:r>
            <a:r>
              <a:rPr lang="en-US" dirty="0" err="1"/>
              <a:t>hvp</a:t>
            </a:r>
            <a:r>
              <a:rPr lang="en-US" dirty="0"/>
              <a:t> and </a:t>
            </a:r>
            <a:r>
              <a:rPr lang="en-US" dirty="0" err="1"/>
              <a:t>hlbl</a:t>
            </a:r>
            <a:r>
              <a:rPr lang="en-US" dirty="0"/>
              <a:t> crucial for discovery of new physics</a:t>
            </a:r>
          </a:p>
        </p:txBody>
      </p:sp>
    </p:spTree>
    <p:extLst>
      <p:ext uri="{BB962C8B-B14F-4D97-AF65-F5344CB8AC3E}">
        <p14:creationId xmlns:p14="http://schemas.microsoft.com/office/powerpoint/2010/main" val="4136754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AD16E-C8F3-CA4F-A495-6BBDEBC2F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1685B-63CD-4B49-A28F-3CD29A5F8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C1D87-1040-5B48-A620-C52AE1599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2DAB1-89D0-1447-8A4B-19EEB5B4C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0C5B6-BA6F-624F-8C44-C0841EA1A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7911" y="9296400"/>
            <a:ext cx="322204" cy="348813"/>
          </a:xfrm>
        </p:spPr>
        <p:txBody>
          <a:bodyPr/>
          <a:lstStyle/>
          <a:p>
            <a:fld id="{80E9FF6C-AE0E-F445-99E1-AF7F888FE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49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5837" y="8756455"/>
            <a:ext cx="2199720" cy="7924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3004800" cy="851188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-20260"/>
            <a:ext cx="13004799" cy="853214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3982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378532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0241" y="2417771"/>
            <a:ext cx="11908126" cy="629017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50241" y="1662220"/>
            <a:ext cx="11908126" cy="71070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44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03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50241" y="1662222"/>
            <a:ext cx="11908126" cy="710704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44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094385" y="2055918"/>
            <a:ext cx="184730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413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1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50241" y="1662220"/>
            <a:ext cx="11908126" cy="71070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44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0240" y="2417771"/>
            <a:ext cx="5722112" cy="6290169"/>
          </a:xfrm>
        </p:spPr>
        <p:txBody>
          <a:bodyPr/>
          <a:lstStyle>
            <a:lvl1pPr>
              <a:defRPr sz="2560"/>
            </a:lvl1pPr>
            <a:lvl2pPr marL="650230" indent="-246095">
              <a:spcBef>
                <a:spcPts val="0"/>
              </a:spcBef>
              <a:defRPr sz="2560"/>
            </a:lvl2pPr>
            <a:lvl3pPr marL="891809" indent="-182878">
              <a:defRPr sz="2560"/>
            </a:lvl3pPr>
            <a:lvl4pPr marL="1230470" indent="-243836">
              <a:defRPr sz="1991"/>
            </a:lvl4pPr>
            <a:lvl5pPr marL="1542039" indent="-243836">
              <a:defRPr sz="199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685281" y="2397451"/>
            <a:ext cx="5722112" cy="6290169"/>
          </a:xfrm>
        </p:spPr>
        <p:txBody>
          <a:bodyPr/>
          <a:lstStyle>
            <a:lvl1pPr>
              <a:defRPr sz="2560"/>
            </a:lvl1pPr>
            <a:lvl2pPr marL="650230" indent="-246095">
              <a:spcBef>
                <a:spcPts val="0"/>
              </a:spcBef>
              <a:defRPr sz="2560"/>
            </a:lvl2pPr>
            <a:lvl3pPr marL="891809" indent="-182878">
              <a:defRPr sz="2560"/>
            </a:lvl3pPr>
            <a:lvl4pPr marL="1230470" indent="-243836">
              <a:defRPr sz="1991"/>
            </a:lvl4pPr>
            <a:lvl5pPr marL="1542039" indent="-243836">
              <a:defRPr sz="199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231207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5495" y="3219584"/>
            <a:ext cx="5852160" cy="5455477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2560"/>
            </a:lvl1pPr>
            <a:lvl2pPr marL="650230" indent="-246095">
              <a:defRPr sz="2560"/>
            </a:lvl2pPr>
            <a:lvl3pPr marL="891809" indent="-182878">
              <a:defRPr sz="2560"/>
            </a:lvl3pPr>
            <a:lvl4pPr marL="1230470" indent="-243836">
              <a:defRPr sz="1991"/>
            </a:lvl4pPr>
            <a:lvl5pPr marL="1542039" indent="-243836">
              <a:defRPr sz="199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705600" y="3219584"/>
            <a:ext cx="5852160" cy="5455477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2560"/>
            </a:lvl1pPr>
            <a:lvl2pPr marL="650230" indent="-246095">
              <a:defRPr sz="2560"/>
            </a:lvl2pPr>
            <a:lvl3pPr marL="891809" indent="-182878">
              <a:defRPr sz="2560"/>
            </a:lvl3pPr>
            <a:lvl4pPr marL="1230470" indent="-243836">
              <a:defRPr sz="1991"/>
            </a:lvl4pPr>
            <a:lvl5pPr marL="1542039" indent="-243836">
              <a:defRPr sz="199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705600" y="2395348"/>
            <a:ext cx="5852160" cy="88319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2560" b="1" cap="all" baseline="0">
                <a:solidFill>
                  <a:schemeClr val="bg1"/>
                </a:solidFill>
              </a:defRPr>
            </a:lvl1pPr>
            <a:lvl2pPr marL="650230" indent="-246095">
              <a:defRPr sz="2276"/>
            </a:lvl2pPr>
            <a:lvl3pPr marL="891809" indent="-182878">
              <a:defRPr sz="1991"/>
            </a:lvl3pPr>
            <a:lvl4pPr marL="1230470" indent="-243836">
              <a:defRPr sz="1707"/>
            </a:lvl4pPr>
            <a:lvl5pPr marL="1542039" indent="-243836">
              <a:defRPr sz="1707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50241" y="1662220"/>
            <a:ext cx="11908126" cy="71070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44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55495" y="2395348"/>
            <a:ext cx="5852160" cy="88319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2560" b="1" cap="all" baseline="0">
                <a:solidFill>
                  <a:schemeClr val="bg1"/>
                </a:solidFill>
              </a:defRPr>
            </a:lvl1pPr>
            <a:lvl2pPr marL="650230" indent="-246095">
              <a:defRPr sz="2276"/>
            </a:lvl2pPr>
            <a:lvl3pPr marL="891809" indent="-182878">
              <a:defRPr sz="1991"/>
            </a:lvl3pPr>
            <a:lvl4pPr marL="1230470" indent="-243836">
              <a:defRPr sz="1707"/>
            </a:lvl4pPr>
            <a:lvl5pPr marL="1542039" indent="-243836">
              <a:defRPr sz="1707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10622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05085" y="2417771"/>
            <a:ext cx="6143644" cy="3199189"/>
          </a:xfrm>
        </p:spPr>
        <p:txBody>
          <a:bodyPr tIns="0"/>
          <a:lstStyle>
            <a:lvl1pPr>
              <a:spcBef>
                <a:spcPts val="853"/>
              </a:spcBef>
              <a:defRPr sz="2560"/>
            </a:lvl1pPr>
            <a:lvl2pPr marL="650230" indent="-246095">
              <a:spcBef>
                <a:spcPts val="0"/>
              </a:spcBef>
              <a:defRPr sz="2560"/>
            </a:lvl2pPr>
            <a:lvl3pPr marL="891809" indent="-182878">
              <a:spcBef>
                <a:spcPts val="0"/>
              </a:spcBef>
              <a:defRPr sz="2560"/>
            </a:lvl3pPr>
            <a:lvl4pPr marL="1230470" indent="-243836">
              <a:spcBef>
                <a:spcPts val="0"/>
              </a:spcBef>
              <a:defRPr sz="2276"/>
            </a:lvl4pPr>
            <a:lvl5pPr marL="1542039" indent="-243836">
              <a:spcBef>
                <a:spcPts val="0"/>
              </a:spcBef>
              <a:defRPr sz="2276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704966" y="2417771"/>
            <a:ext cx="5304151" cy="32512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04966" y="5803503"/>
            <a:ext cx="5304151" cy="32512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50241" y="1662220"/>
            <a:ext cx="11908126" cy="71070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44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405085" y="5784117"/>
            <a:ext cx="6143644" cy="3199189"/>
          </a:xfrm>
        </p:spPr>
        <p:txBody>
          <a:bodyPr tIns="0"/>
          <a:lstStyle>
            <a:lvl1pPr>
              <a:spcBef>
                <a:spcPts val="853"/>
              </a:spcBef>
              <a:defRPr sz="2560"/>
            </a:lvl1pPr>
            <a:lvl2pPr marL="650230" indent="-246095">
              <a:spcBef>
                <a:spcPts val="0"/>
              </a:spcBef>
              <a:defRPr sz="2560"/>
            </a:lvl2pPr>
            <a:lvl3pPr marL="891809" indent="-182878">
              <a:spcBef>
                <a:spcPts val="0"/>
              </a:spcBef>
              <a:defRPr sz="2560"/>
            </a:lvl3pPr>
            <a:lvl4pPr marL="1230470" indent="-243836">
              <a:spcBef>
                <a:spcPts val="0"/>
              </a:spcBef>
              <a:defRPr sz="2276"/>
            </a:lvl4pPr>
            <a:lvl5pPr marL="1542039" indent="-243836">
              <a:spcBef>
                <a:spcPts val="0"/>
              </a:spcBef>
              <a:defRPr sz="2276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40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331106" y="2462616"/>
            <a:ext cx="8270097" cy="2103982"/>
          </a:xfrm>
        </p:spPr>
        <p:txBody>
          <a:bodyPr tIns="0"/>
          <a:lstStyle>
            <a:lvl1pPr>
              <a:spcBef>
                <a:spcPts val="853"/>
              </a:spcBef>
              <a:defRPr sz="2560"/>
            </a:lvl1pPr>
            <a:lvl2pPr marL="650230" indent="-246095">
              <a:spcBef>
                <a:spcPts val="0"/>
              </a:spcBef>
              <a:defRPr sz="2560"/>
            </a:lvl2pPr>
            <a:lvl3pPr marL="891809" indent="-182878">
              <a:spcBef>
                <a:spcPts val="0"/>
              </a:spcBef>
              <a:defRPr sz="2560"/>
            </a:lvl3pPr>
            <a:lvl4pPr marL="1230470" indent="-243836">
              <a:spcBef>
                <a:spcPts val="0"/>
              </a:spcBef>
              <a:defRPr sz="2276"/>
            </a:lvl4pPr>
            <a:lvl5pPr marL="1542039" indent="-243836">
              <a:spcBef>
                <a:spcPts val="0"/>
              </a:spcBef>
              <a:defRPr sz="2276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96027" y="2446811"/>
            <a:ext cx="2878217" cy="191581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92643" y="4679691"/>
            <a:ext cx="2884988" cy="191581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50241" y="1662220"/>
            <a:ext cx="11908126" cy="71070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44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331106" y="4700114"/>
            <a:ext cx="8270097" cy="2103982"/>
          </a:xfrm>
        </p:spPr>
        <p:txBody>
          <a:bodyPr tIns="0"/>
          <a:lstStyle>
            <a:lvl1pPr>
              <a:spcBef>
                <a:spcPts val="853"/>
              </a:spcBef>
              <a:defRPr sz="2560"/>
            </a:lvl1pPr>
            <a:lvl2pPr marL="650230" indent="-246095">
              <a:spcBef>
                <a:spcPts val="0"/>
              </a:spcBef>
              <a:defRPr sz="2560"/>
            </a:lvl2pPr>
            <a:lvl3pPr marL="891809" indent="-182878">
              <a:spcBef>
                <a:spcPts val="0"/>
              </a:spcBef>
              <a:defRPr sz="2560"/>
            </a:lvl3pPr>
            <a:lvl4pPr marL="1230470" indent="-243836">
              <a:spcBef>
                <a:spcPts val="0"/>
              </a:spcBef>
              <a:defRPr sz="2276"/>
            </a:lvl4pPr>
            <a:lvl5pPr marL="1542039" indent="-243836">
              <a:spcBef>
                <a:spcPts val="0"/>
              </a:spcBef>
              <a:defRPr sz="2276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92641" y="6930462"/>
            <a:ext cx="2884988" cy="191581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331106" y="6906483"/>
            <a:ext cx="8270097" cy="2103982"/>
          </a:xfrm>
        </p:spPr>
        <p:txBody>
          <a:bodyPr tIns="0"/>
          <a:lstStyle>
            <a:lvl1pPr>
              <a:spcBef>
                <a:spcPts val="853"/>
              </a:spcBef>
              <a:defRPr sz="2560"/>
            </a:lvl1pPr>
            <a:lvl2pPr marL="650230" indent="-246095">
              <a:spcBef>
                <a:spcPts val="0"/>
              </a:spcBef>
              <a:defRPr sz="2560"/>
            </a:lvl2pPr>
            <a:lvl3pPr marL="891809" indent="-182878">
              <a:spcBef>
                <a:spcPts val="0"/>
              </a:spcBef>
              <a:defRPr sz="2560"/>
            </a:lvl3pPr>
            <a:lvl4pPr marL="1230470" indent="-243836">
              <a:spcBef>
                <a:spcPts val="0"/>
              </a:spcBef>
              <a:defRPr sz="2276"/>
            </a:lvl4pPr>
            <a:lvl5pPr marL="1542039" indent="-243836">
              <a:spcBef>
                <a:spcPts val="0"/>
              </a:spcBef>
              <a:defRPr sz="2276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96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50241" y="1662220"/>
            <a:ext cx="11908126" cy="71070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44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5086" y="5686541"/>
            <a:ext cx="5852160" cy="3028143"/>
          </a:xfrm>
        </p:spPr>
        <p:txBody>
          <a:bodyPr tIns="91440"/>
          <a:lstStyle>
            <a:lvl1pPr>
              <a:spcBef>
                <a:spcPts val="853"/>
              </a:spcBef>
              <a:defRPr sz="2560"/>
            </a:lvl1pPr>
            <a:lvl2pPr marL="650230" indent="-246095">
              <a:spcBef>
                <a:spcPts val="0"/>
              </a:spcBef>
              <a:defRPr sz="2560"/>
            </a:lvl2pPr>
            <a:lvl3pPr marL="891809" indent="-182878">
              <a:spcBef>
                <a:spcPts val="0"/>
              </a:spcBef>
              <a:defRPr sz="2560"/>
            </a:lvl3pPr>
            <a:lvl4pPr marL="1230470" indent="-243836">
              <a:spcBef>
                <a:spcPts val="0"/>
              </a:spcBef>
              <a:defRPr sz="2276"/>
            </a:lvl4pPr>
            <a:lvl5pPr marL="1542039" indent="-243836">
              <a:spcBef>
                <a:spcPts val="0"/>
              </a:spcBef>
              <a:defRPr sz="2276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707507" y="5686541"/>
            <a:ext cx="5827676" cy="3028143"/>
          </a:xfrm>
        </p:spPr>
        <p:txBody>
          <a:bodyPr tIns="91440"/>
          <a:lstStyle>
            <a:lvl1pPr>
              <a:spcBef>
                <a:spcPts val="853"/>
              </a:spcBef>
              <a:defRPr sz="2560"/>
            </a:lvl1pPr>
            <a:lvl2pPr marL="650230" indent="-246095">
              <a:spcBef>
                <a:spcPts val="0"/>
              </a:spcBef>
              <a:defRPr sz="2560"/>
            </a:lvl2pPr>
            <a:lvl3pPr marL="891809" indent="-182878">
              <a:spcBef>
                <a:spcPts val="0"/>
              </a:spcBef>
              <a:defRPr sz="2560"/>
            </a:lvl3pPr>
            <a:lvl4pPr marL="1230470" indent="-243836">
              <a:spcBef>
                <a:spcPts val="0"/>
              </a:spcBef>
              <a:defRPr sz="2276"/>
            </a:lvl4pPr>
            <a:lvl5pPr marL="1542039" indent="-243836">
              <a:spcBef>
                <a:spcPts val="0"/>
              </a:spcBef>
              <a:defRPr sz="2276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704966" y="2417771"/>
            <a:ext cx="5722112" cy="32512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697316" y="2417771"/>
            <a:ext cx="5722112" cy="32512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104417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50241" y="1662220"/>
            <a:ext cx="11908126" cy="71070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44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0240" y="2417771"/>
            <a:ext cx="5852160" cy="2442068"/>
          </a:xfrm>
        </p:spPr>
        <p:txBody>
          <a:bodyPr/>
          <a:lstStyle>
            <a:lvl1pPr>
              <a:spcBef>
                <a:spcPts val="853"/>
              </a:spcBef>
              <a:defRPr sz="2560"/>
            </a:lvl1pPr>
            <a:lvl2pPr marL="650230" indent="-246095">
              <a:spcBef>
                <a:spcPts val="0"/>
              </a:spcBef>
              <a:defRPr sz="2560"/>
            </a:lvl2pPr>
            <a:lvl3pPr marL="891809" indent="-182878">
              <a:spcBef>
                <a:spcPts val="0"/>
              </a:spcBef>
              <a:defRPr sz="2560"/>
            </a:lvl3pPr>
            <a:lvl4pPr marL="1230470" indent="-243836">
              <a:spcBef>
                <a:spcPts val="0"/>
              </a:spcBef>
              <a:defRPr sz="2276"/>
            </a:lvl4pPr>
            <a:lvl5pPr marL="1542039" indent="-243836">
              <a:spcBef>
                <a:spcPts val="0"/>
              </a:spcBef>
              <a:defRPr sz="2276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707506" y="2417771"/>
            <a:ext cx="5852160" cy="2442068"/>
          </a:xfrm>
        </p:spPr>
        <p:txBody>
          <a:bodyPr/>
          <a:lstStyle>
            <a:lvl1pPr>
              <a:spcBef>
                <a:spcPts val="853"/>
              </a:spcBef>
              <a:defRPr sz="2560"/>
            </a:lvl1pPr>
            <a:lvl2pPr marL="650230" indent="-246095">
              <a:spcBef>
                <a:spcPts val="0"/>
              </a:spcBef>
              <a:defRPr sz="2560"/>
            </a:lvl2pPr>
            <a:lvl3pPr marL="891809" indent="-182878">
              <a:spcBef>
                <a:spcPts val="0"/>
              </a:spcBef>
              <a:defRPr sz="2560"/>
            </a:lvl3pPr>
            <a:lvl4pPr marL="1230470" indent="-243836">
              <a:spcBef>
                <a:spcPts val="0"/>
              </a:spcBef>
              <a:defRPr sz="2276"/>
            </a:lvl4pPr>
            <a:lvl5pPr marL="1542039" indent="-243836">
              <a:spcBef>
                <a:spcPts val="0"/>
              </a:spcBef>
              <a:defRPr sz="2276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119" y="4888626"/>
            <a:ext cx="5722112" cy="32512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728340" y="4888626"/>
            <a:ext cx="5722112" cy="32512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77355" y="8156575"/>
            <a:ext cx="5682806" cy="808445"/>
          </a:xfrm>
        </p:spPr>
        <p:txBody>
          <a:bodyPr/>
          <a:lstStyle>
            <a:lvl1pPr marL="0" indent="0">
              <a:buNone/>
              <a:defRPr sz="170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755967" y="8156575"/>
            <a:ext cx="5682806" cy="808445"/>
          </a:xfrm>
        </p:spPr>
        <p:txBody>
          <a:bodyPr/>
          <a:lstStyle>
            <a:lvl1pPr marL="0" indent="0">
              <a:buNone/>
              <a:defRPr sz="170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130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62318" y="2434268"/>
            <a:ext cx="5390754" cy="532501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62318" y="7818588"/>
            <a:ext cx="5462016" cy="832044"/>
          </a:xfrm>
        </p:spPr>
        <p:txBody>
          <a:bodyPr bIns="0" anchor="t" anchorCtr="0">
            <a:normAutofit/>
          </a:bodyPr>
          <a:lstStyle>
            <a:lvl1pPr marL="0" marR="0" indent="0" algn="l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707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50241" y="1662220"/>
            <a:ext cx="11908126" cy="71070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44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777074" y="2433161"/>
            <a:ext cx="5390754" cy="532501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777074" y="7817481"/>
            <a:ext cx="5462016" cy="832044"/>
          </a:xfrm>
        </p:spPr>
        <p:txBody>
          <a:bodyPr bIns="0" anchor="t" anchorCtr="0">
            <a:normAutofit/>
          </a:bodyPr>
          <a:lstStyle>
            <a:lvl1pPr marL="0" marR="0" indent="0" algn="l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707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128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50241" y="1662220"/>
            <a:ext cx="11908126" cy="69038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44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05250" y="5142916"/>
            <a:ext cx="3506608" cy="3052956"/>
          </a:xfrm>
        </p:spPr>
        <p:txBody>
          <a:bodyPr/>
          <a:lstStyle>
            <a:lvl1pPr>
              <a:spcBef>
                <a:spcPts val="853"/>
              </a:spcBef>
              <a:defRPr sz="2560"/>
            </a:lvl1pPr>
            <a:lvl2pPr marL="650230" indent="-246095">
              <a:spcBef>
                <a:spcPts val="0"/>
              </a:spcBef>
              <a:defRPr sz="2560"/>
            </a:lvl2pPr>
            <a:lvl3pPr marL="891809" indent="-182878">
              <a:spcBef>
                <a:spcPts val="0"/>
              </a:spcBef>
              <a:defRPr sz="2560"/>
            </a:lvl3pPr>
            <a:lvl4pPr marL="1230470" indent="-243836">
              <a:defRPr sz="1707"/>
            </a:lvl4pPr>
            <a:lvl5pPr marL="1542039" indent="-243836"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808656" y="5142916"/>
            <a:ext cx="3506608" cy="3052956"/>
          </a:xfrm>
        </p:spPr>
        <p:txBody>
          <a:bodyPr/>
          <a:lstStyle>
            <a:lvl1pPr>
              <a:spcBef>
                <a:spcPts val="853"/>
              </a:spcBef>
              <a:defRPr sz="2560"/>
            </a:lvl1pPr>
            <a:lvl2pPr marL="650230" indent="-246095">
              <a:spcBef>
                <a:spcPts val="0"/>
              </a:spcBef>
              <a:defRPr sz="2560"/>
            </a:lvl2pPr>
            <a:lvl3pPr marL="891809" indent="-182878">
              <a:spcBef>
                <a:spcPts val="0"/>
              </a:spcBef>
              <a:defRPr sz="2560"/>
            </a:lvl3pPr>
            <a:lvl4pPr marL="1230470" indent="-243836">
              <a:defRPr sz="1707"/>
            </a:lvl4pPr>
            <a:lvl5pPr marL="1542039" indent="-243836"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15490" y="2413644"/>
            <a:ext cx="3358214" cy="258926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18895" y="2413644"/>
            <a:ext cx="3358214" cy="258926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8905523" y="5146471"/>
            <a:ext cx="3506608" cy="3052956"/>
          </a:xfrm>
        </p:spPr>
        <p:txBody>
          <a:bodyPr/>
          <a:lstStyle>
            <a:lvl1pPr>
              <a:spcBef>
                <a:spcPts val="853"/>
              </a:spcBef>
              <a:defRPr sz="2560"/>
            </a:lvl1pPr>
            <a:lvl2pPr marL="650230" indent="-246095">
              <a:spcBef>
                <a:spcPts val="0"/>
              </a:spcBef>
              <a:defRPr sz="2560"/>
            </a:lvl2pPr>
            <a:lvl3pPr marL="891809" indent="-182878">
              <a:spcBef>
                <a:spcPts val="0"/>
              </a:spcBef>
              <a:defRPr sz="2560"/>
            </a:lvl3pPr>
            <a:lvl4pPr marL="1230470" indent="-243836">
              <a:defRPr sz="1707"/>
            </a:lvl4pPr>
            <a:lvl5pPr marL="1542039" indent="-243836"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915763" y="2417198"/>
            <a:ext cx="3358214" cy="258926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176822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10225" y="2419873"/>
            <a:ext cx="3186176" cy="3183334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489045" y="2419873"/>
            <a:ext cx="3186176" cy="3183334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667863" y="2419873"/>
            <a:ext cx="3186176" cy="3183334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821898" y="2419873"/>
            <a:ext cx="3186176" cy="3183334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68302" y="6693252"/>
            <a:ext cx="11995807" cy="2492103"/>
          </a:xfrm>
          <a:noFill/>
        </p:spPr>
        <p:txBody>
          <a:bodyPr lIns="0" tIns="91440"/>
          <a:lstStyle>
            <a:lvl1pPr>
              <a:defRPr sz="2844">
                <a:solidFill>
                  <a:srgbClr val="000000"/>
                </a:solidFill>
              </a:defRPr>
            </a:lvl1pPr>
            <a:lvl2pPr>
              <a:defRPr sz="2844">
                <a:solidFill>
                  <a:srgbClr val="000000"/>
                </a:solidFill>
              </a:defRPr>
            </a:lvl2pPr>
            <a:lvl3pPr>
              <a:defRPr sz="2844">
                <a:solidFill>
                  <a:srgbClr val="000000"/>
                </a:solidFill>
              </a:defRPr>
            </a:lvl3pPr>
            <a:lvl4pPr>
              <a:defRPr sz="2844">
                <a:solidFill>
                  <a:srgbClr val="000000"/>
                </a:solidFill>
              </a:defRPr>
            </a:lvl4pPr>
            <a:lvl5pPr>
              <a:defRPr sz="2844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65023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982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10227" y="5659110"/>
            <a:ext cx="3183600" cy="679590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707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473912" y="5659110"/>
            <a:ext cx="3183600" cy="679590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707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657513" y="5659110"/>
            <a:ext cx="3183600" cy="679590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707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821201" y="5659110"/>
            <a:ext cx="3183600" cy="679590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707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50241" y="1662220"/>
            <a:ext cx="11908126" cy="71070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44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96436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50241" y="1662220"/>
            <a:ext cx="11908126" cy="393954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44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93244" y="2239526"/>
            <a:ext cx="5390754" cy="2623384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93244" y="4897318"/>
            <a:ext cx="5462016" cy="523638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707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986570" y="2239526"/>
            <a:ext cx="5390754" cy="2623384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986570" y="4897318"/>
            <a:ext cx="5462016" cy="523638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707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93244" y="5724660"/>
            <a:ext cx="5390754" cy="2623384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93244" y="8389001"/>
            <a:ext cx="5462016" cy="523638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707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986570" y="5724660"/>
            <a:ext cx="5390754" cy="2623384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986570" y="8394393"/>
            <a:ext cx="5462016" cy="523638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707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1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0241" y="2417217"/>
            <a:ext cx="11908126" cy="573135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50241" y="1662220"/>
            <a:ext cx="11908126" cy="71070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44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90881" y="8986959"/>
            <a:ext cx="5277922" cy="766642"/>
          </a:xfrm>
        </p:spPr>
        <p:txBody>
          <a:bodyPr bIns="0" anchor="t" anchorCtr="0"/>
          <a:lstStyle>
            <a:lvl1pPr marL="0" indent="0">
              <a:buNone/>
              <a:defRPr sz="1493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88465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5837" y="8756455"/>
            <a:ext cx="2199720" cy="7924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 userDrawn="1"/>
        </p:nvSpPr>
        <p:spPr>
          <a:xfrm>
            <a:off x="259965" y="8884938"/>
            <a:ext cx="2790186" cy="61754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3413" dirty="0">
                <a:solidFill>
                  <a:schemeClr val="tx1">
                    <a:lumMod val="50000"/>
                  </a:schemeClr>
                </a:solidFill>
              </a:rPr>
              <a:t>www.anl.gov</a:t>
            </a:r>
          </a:p>
        </p:txBody>
      </p:sp>
      <p:pic>
        <p:nvPicPr>
          <p:cNvPr id="8" name="Picture 7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3004800" cy="8511882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20260"/>
            <a:ext cx="13004799" cy="853214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3982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</p:spTree>
    <p:extLst>
      <p:ext uri="{BB962C8B-B14F-4D97-AF65-F5344CB8AC3E}">
        <p14:creationId xmlns:p14="http://schemas.microsoft.com/office/powerpoint/2010/main" val="190503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9563"/>
            <a:ext cx="13004800" cy="976316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0241" y="390597"/>
            <a:ext cx="11908126" cy="1146335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</p:spTree>
    <p:extLst>
      <p:ext uri="{BB962C8B-B14F-4D97-AF65-F5344CB8AC3E}">
        <p14:creationId xmlns:p14="http://schemas.microsoft.com/office/powerpoint/2010/main" val="283923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20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2520" y="892154"/>
            <a:ext cx="2644828" cy="9527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917299" y="2402275"/>
            <a:ext cx="6087502" cy="384942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2402275"/>
            <a:ext cx="6917296" cy="3849421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3982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2402275"/>
            <a:ext cx="340927" cy="3849421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42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68303" y="6517969"/>
            <a:ext cx="3829861" cy="559929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991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56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68303" y="7054768"/>
            <a:ext cx="3829861" cy="130048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991">
                <a:solidFill>
                  <a:schemeClr val="tx1"/>
                </a:solidFill>
              </a:defRPr>
            </a:lvl1pPr>
            <a:lvl2pPr marL="0" indent="0">
              <a:spcBef>
                <a:spcPts val="256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860262" y="6517969"/>
            <a:ext cx="3829861" cy="559929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991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56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860262" y="7054768"/>
            <a:ext cx="3829861" cy="130048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991">
                <a:solidFill>
                  <a:schemeClr val="tx1"/>
                </a:solidFill>
              </a:defRPr>
            </a:lvl1pPr>
            <a:lvl2pPr marL="0" indent="0">
              <a:spcBef>
                <a:spcPts val="256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9045613" y="6517969"/>
            <a:ext cx="3829861" cy="559929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991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56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9045613" y="7054768"/>
            <a:ext cx="3829861" cy="130048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991">
                <a:solidFill>
                  <a:schemeClr val="tx1"/>
                </a:solidFill>
              </a:defRPr>
            </a:lvl1pPr>
            <a:lvl2pPr marL="0" indent="0">
              <a:spcBef>
                <a:spcPts val="256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68302" y="8667423"/>
            <a:ext cx="8383278" cy="733029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991" baseline="0">
                <a:solidFill>
                  <a:schemeClr val="tx1"/>
                </a:solidFill>
              </a:defRPr>
            </a:lvl1pPr>
            <a:lvl2pPr marL="0" indent="0">
              <a:spcBef>
                <a:spcPts val="256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614115" y="1038578"/>
            <a:ext cx="8800818" cy="559929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256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56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</p:spTree>
    <p:extLst>
      <p:ext uri="{BB962C8B-B14F-4D97-AF65-F5344CB8AC3E}">
        <p14:creationId xmlns:p14="http://schemas.microsoft.com/office/powerpoint/2010/main" val="132758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5837" y="8756455"/>
            <a:ext cx="2199720" cy="7924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429"/>
            <a:ext cx="13004800" cy="8550312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38429"/>
            <a:ext cx="13004800" cy="8550312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42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917299" y="2402275"/>
            <a:ext cx="6087502" cy="384942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2402275"/>
            <a:ext cx="6917296" cy="3849421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3982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2" y="291488"/>
            <a:ext cx="8322170" cy="1837831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68303" y="6517969"/>
            <a:ext cx="3829861" cy="559929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991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56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68303" y="7054768"/>
            <a:ext cx="3829861" cy="130048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991">
                <a:solidFill>
                  <a:schemeClr val="bg1"/>
                </a:solidFill>
              </a:defRPr>
            </a:lvl1pPr>
            <a:lvl2pPr marL="0" indent="0">
              <a:spcBef>
                <a:spcPts val="256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860262" y="6517969"/>
            <a:ext cx="3829861" cy="559929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991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56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860262" y="7054768"/>
            <a:ext cx="3829861" cy="130048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991">
                <a:solidFill>
                  <a:schemeClr val="bg1"/>
                </a:solidFill>
              </a:defRPr>
            </a:lvl1pPr>
            <a:lvl2pPr marL="0" indent="0">
              <a:spcBef>
                <a:spcPts val="256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9045613" y="6517969"/>
            <a:ext cx="3829861" cy="559929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991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56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9045613" y="7054768"/>
            <a:ext cx="3829861" cy="130048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991">
                <a:solidFill>
                  <a:schemeClr val="bg1"/>
                </a:solidFill>
              </a:defRPr>
            </a:lvl1pPr>
            <a:lvl2pPr marL="0" indent="0">
              <a:spcBef>
                <a:spcPts val="256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2402275"/>
            <a:ext cx="340927" cy="3849421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42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0365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3277" y="238385"/>
            <a:ext cx="2200158" cy="792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68302" y="8667423"/>
            <a:ext cx="8383278" cy="733029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991" baseline="0">
                <a:solidFill>
                  <a:srgbClr val="47484A"/>
                </a:solidFill>
              </a:defRPr>
            </a:lvl1pPr>
            <a:lvl2pPr marL="0" indent="0">
              <a:spcBef>
                <a:spcPts val="256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68303" y="7033692"/>
            <a:ext cx="3829861" cy="559929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991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56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68303" y="7570492"/>
            <a:ext cx="3829861" cy="1062005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991">
                <a:solidFill>
                  <a:srgbClr val="47484A"/>
                </a:solidFill>
              </a:defRPr>
            </a:lvl1pPr>
            <a:lvl2pPr marL="0" indent="0">
              <a:spcBef>
                <a:spcPts val="256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860262" y="7033692"/>
            <a:ext cx="3829861" cy="559929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991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56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860262" y="7570492"/>
            <a:ext cx="3829861" cy="1062005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991">
                <a:solidFill>
                  <a:srgbClr val="47484A"/>
                </a:solidFill>
              </a:defRPr>
            </a:lvl1pPr>
            <a:lvl2pPr marL="0" indent="0">
              <a:spcBef>
                <a:spcPts val="256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10225" y="1279395"/>
            <a:ext cx="12694576" cy="392751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8302" y="5299721"/>
            <a:ext cx="12021908" cy="1227207"/>
          </a:xfrm>
        </p:spPr>
        <p:txBody>
          <a:bodyPr lIns="0" rIns="91440" anchor="b">
            <a:normAutofit/>
          </a:bodyPr>
          <a:lstStyle>
            <a:lvl1pPr>
              <a:defRPr sz="3982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9045613" y="7033692"/>
            <a:ext cx="3829861" cy="559929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991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56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9045613" y="7570492"/>
            <a:ext cx="3829861" cy="1062005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991">
                <a:solidFill>
                  <a:srgbClr val="47484A"/>
                </a:solidFill>
              </a:defRPr>
            </a:lvl1pPr>
            <a:lvl2pPr marL="0" indent="0">
              <a:spcBef>
                <a:spcPts val="256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68302" y="6526928"/>
            <a:ext cx="12067433" cy="470865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79393"/>
            <a:ext cx="319415" cy="392745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42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15716" y="520924"/>
            <a:ext cx="12067433" cy="470865"/>
          </a:xfrm>
        </p:spPr>
        <p:txBody>
          <a:bodyPr/>
          <a:lstStyle>
            <a:lvl1pPr marL="0" indent="0">
              <a:buNone/>
              <a:defRPr sz="1422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422" b="0" cap="all" dirty="0">
                <a:solidFill>
                  <a:srgbClr val="000000"/>
                </a:solidFill>
              </a:rPr>
              <a:t>Type in name of </a:t>
            </a:r>
            <a:r>
              <a:rPr lang="en-US" sz="1422" b="0" cap="all" dirty="0" err="1">
                <a:solidFill>
                  <a:srgbClr val="000000"/>
                </a:solidFill>
              </a:rPr>
              <a:t>fACILITY</a:t>
            </a:r>
            <a:r>
              <a:rPr lang="en-US" sz="1422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422" dirty="0">
                <a:solidFill>
                  <a:srgbClr val="000000"/>
                </a:solidFill>
              </a:rPr>
              <a:t>www.anl.gov</a:t>
            </a:r>
          </a:p>
        </p:txBody>
      </p:sp>
    </p:spTree>
    <p:extLst>
      <p:ext uri="{BB962C8B-B14F-4D97-AF65-F5344CB8AC3E}">
        <p14:creationId xmlns:p14="http://schemas.microsoft.com/office/powerpoint/2010/main" val="421259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5837" y="455411"/>
            <a:ext cx="2200158" cy="792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68302" y="8667423"/>
            <a:ext cx="8383278" cy="733029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991" baseline="0">
                <a:solidFill>
                  <a:srgbClr val="47484A"/>
                </a:solidFill>
              </a:defRPr>
            </a:lvl1pPr>
            <a:lvl2pPr marL="0" indent="0">
              <a:spcBef>
                <a:spcPts val="256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68303" y="6516097"/>
            <a:ext cx="3829861" cy="559929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991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56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68303" y="7052897"/>
            <a:ext cx="3829861" cy="130048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991">
                <a:solidFill>
                  <a:srgbClr val="47484A"/>
                </a:solidFill>
              </a:defRPr>
            </a:lvl1pPr>
            <a:lvl2pPr marL="0" indent="0">
              <a:spcBef>
                <a:spcPts val="256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860262" y="6516097"/>
            <a:ext cx="3829861" cy="559929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991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56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860262" y="7052897"/>
            <a:ext cx="3829861" cy="1062005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991">
                <a:solidFill>
                  <a:srgbClr val="47484A"/>
                </a:solidFill>
              </a:defRPr>
            </a:lvl1pPr>
            <a:lvl2pPr marL="0" indent="0">
              <a:spcBef>
                <a:spcPts val="256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10225" y="2391618"/>
            <a:ext cx="12694576" cy="392751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8304" y="165988"/>
            <a:ext cx="9637160" cy="1591799"/>
          </a:xfrm>
        </p:spPr>
        <p:txBody>
          <a:bodyPr lIns="0" rIns="91440" anchor="b">
            <a:normAutofit/>
          </a:bodyPr>
          <a:lstStyle>
            <a:lvl1pPr>
              <a:defRPr sz="3982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9045613" y="6516097"/>
            <a:ext cx="3829861" cy="559929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991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56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9045613" y="7052897"/>
            <a:ext cx="3829861" cy="1062005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991">
                <a:solidFill>
                  <a:srgbClr val="47484A"/>
                </a:solidFill>
              </a:defRPr>
            </a:lvl1pPr>
            <a:lvl2pPr marL="0" indent="0">
              <a:spcBef>
                <a:spcPts val="256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68302" y="1748755"/>
            <a:ext cx="12067433" cy="470865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2391616"/>
            <a:ext cx="319415" cy="392745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42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5576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10224" y="0"/>
            <a:ext cx="12694575" cy="97536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6791396"/>
            <a:ext cx="13004800" cy="2962204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42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8304" y="7172230"/>
            <a:ext cx="11834368" cy="1953553"/>
          </a:xfrm>
        </p:spPr>
        <p:txBody>
          <a:bodyPr lIns="0" anchor="t"/>
          <a:lstStyle>
            <a:lvl1pPr>
              <a:defRPr sz="3413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25120" cy="97536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42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1957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5199818"/>
            <a:ext cx="13004800" cy="4553782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42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68302" y="6606817"/>
            <a:ext cx="11995807" cy="2578539"/>
          </a:xfrm>
          <a:noFill/>
        </p:spPr>
        <p:txBody>
          <a:bodyPr lIns="0" tIns="91440"/>
          <a:lstStyle>
            <a:lvl1pPr>
              <a:defRPr sz="3413">
                <a:solidFill>
                  <a:schemeClr val="bg1"/>
                </a:solidFill>
              </a:defRPr>
            </a:lvl1pPr>
            <a:lvl2pPr>
              <a:defRPr sz="3129">
                <a:solidFill>
                  <a:schemeClr val="bg1"/>
                </a:solidFill>
              </a:defRPr>
            </a:lvl2pPr>
            <a:lvl3pPr>
              <a:defRPr sz="2844">
                <a:solidFill>
                  <a:schemeClr val="bg1"/>
                </a:solidFill>
              </a:defRPr>
            </a:lvl3pPr>
            <a:lvl4pPr>
              <a:defRPr sz="2844">
                <a:solidFill>
                  <a:schemeClr val="bg1"/>
                </a:solidFill>
              </a:defRPr>
            </a:lvl4pPr>
            <a:lvl5pPr>
              <a:defRPr sz="2844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10224" y="-1"/>
            <a:ext cx="12694575" cy="519966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8302" y="5414804"/>
            <a:ext cx="12336498" cy="1119428"/>
          </a:xfrm>
        </p:spPr>
        <p:txBody>
          <a:bodyPr lIns="0"/>
          <a:lstStyle>
            <a:lvl1pPr>
              <a:defRPr sz="3982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25120" cy="97536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42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385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5199818"/>
            <a:ext cx="13004800" cy="4553782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42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10225" y="0"/>
            <a:ext cx="6372352" cy="5210951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659591" y="0"/>
            <a:ext cx="6372352" cy="5210951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8302" y="5414804"/>
            <a:ext cx="12336498" cy="1119428"/>
          </a:xfrm>
        </p:spPr>
        <p:txBody>
          <a:bodyPr lIns="0"/>
          <a:lstStyle>
            <a:lvl1pPr>
              <a:defRPr sz="3982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68302" y="6606817"/>
            <a:ext cx="11995807" cy="2578539"/>
          </a:xfrm>
          <a:noFill/>
        </p:spPr>
        <p:txBody>
          <a:bodyPr lIns="0" tIns="91440"/>
          <a:lstStyle>
            <a:lvl1pPr>
              <a:defRPr sz="3413">
                <a:solidFill>
                  <a:schemeClr val="bg1"/>
                </a:solidFill>
              </a:defRPr>
            </a:lvl1pPr>
            <a:lvl2pPr>
              <a:defRPr sz="3129">
                <a:solidFill>
                  <a:schemeClr val="bg1"/>
                </a:solidFill>
              </a:defRPr>
            </a:lvl2pPr>
            <a:lvl3pPr>
              <a:defRPr sz="2844">
                <a:solidFill>
                  <a:schemeClr val="bg1"/>
                </a:solidFill>
              </a:defRPr>
            </a:lvl3pPr>
            <a:lvl4pPr>
              <a:defRPr sz="2844">
                <a:solidFill>
                  <a:schemeClr val="bg1"/>
                </a:solidFill>
              </a:defRPr>
            </a:lvl4pPr>
            <a:lvl5pPr>
              <a:defRPr sz="2844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25120" cy="97536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42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841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99818"/>
            <a:ext cx="13004800" cy="4553782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42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10225" y="0"/>
            <a:ext cx="4252570" cy="5224735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542915" y="0"/>
            <a:ext cx="4252570" cy="5224735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798026" y="0"/>
            <a:ext cx="4206774" cy="5224735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68302" y="6606817"/>
            <a:ext cx="11995807" cy="2578539"/>
          </a:xfrm>
          <a:noFill/>
        </p:spPr>
        <p:txBody>
          <a:bodyPr lIns="0" tIns="91440"/>
          <a:lstStyle>
            <a:lvl1pPr>
              <a:defRPr sz="3413">
                <a:solidFill>
                  <a:schemeClr val="bg1"/>
                </a:solidFill>
              </a:defRPr>
            </a:lvl1pPr>
            <a:lvl2pPr>
              <a:defRPr sz="3129">
                <a:solidFill>
                  <a:schemeClr val="bg1"/>
                </a:solidFill>
              </a:defRPr>
            </a:lvl2pPr>
            <a:lvl3pPr>
              <a:defRPr sz="2844">
                <a:solidFill>
                  <a:schemeClr val="bg1"/>
                </a:solidFill>
              </a:defRPr>
            </a:lvl3pPr>
            <a:lvl4pPr>
              <a:defRPr sz="2844">
                <a:solidFill>
                  <a:schemeClr val="bg1"/>
                </a:solidFill>
              </a:defRPr>
            </a:lvl4pPr>
            <a:lvl5pPr>
              <a:defRPr sz="2844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8302" y="5414804"/>
            <a:ext cx="12336498" cy="1119428"/>
          </a:xfrm>
        </p:spPr>
        <p:txBody>
          <a:bodyPr lIns="0"/>
          <a:lstStyle>
            <a:lvl1pPr>
              <a:defRPr sz="3982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25120" cy="97536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42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915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3004800" cy="97536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42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10225" y="2352605"/>
            <a:ext cx="3186176" cy="3183334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489045" y="2352605"/>
            <a:ext cx="3186176" cy="3183334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667863" y="2352605"/>
            <a:ext cx="3186176" cy="3183334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821898" y="2352605"/>
            <a:ext cx="3186176" cy="3183334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68302" y="6606817"/>
            <a:ext cx="11995807" cy="2578539"/>
          </a:xfrm>
          <a:noFill/>
        </p:spPr>
        <p:txBody>
          <a:bodyPr lIns="0" tIns="91440"/>
          <a:lstStyle>
            <a:lvl1pPr>
              <a:defRPr sz="3413">
                <a:solidFill>
                  <a:schemeClr val="bg1"/>
                </a:solidFill>
              </a:defRPr>
            </a:lvl1pPr>
            <a:lvl2pPr>
              <a:defRPr sz="3129">
                <a:solidFill>
                  <a:schemeClr val="bg1"/>
                </a:solidFill>
              </a:defRPr>
            </a:lvl2pPr>
            <a:lvl3pPr>
              <a:defRPr sz="2844">
                <a:solidFill>
                  <a:schemeClr val="bg1"/>
                </a:solidFill>
              </a:defRPr>
            </a:lvl3pPr>
            <a:lvl4pPr>
              <a:defRPr sz="2844">
                <a:solidFill>
                  <a:schemeClr val="bg1"/>
                </a:solidFill>
              </a:defRPr>
            </a:lvl4pPr>
            <a:lvl5pPr>
              <a:defRPr sz="2844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10227" y="5591842"/>
            <a:ext cx="3183600" cy="679590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70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473912" y="5591842"/>
            <a:ext cx="3183600" cy="679590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70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657513" y="5591842"/>
            <a:ext cx="3183600" cy="679590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70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821201" y="5591842"/>
            <a:ext cx="3183600" cy="679590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70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325120" cy="9753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25120" cy="97536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42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2275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978"/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84170" indent="-228589">
              <a:spcBef>
                <a:spcPts val="100"/>
              </a:spcBef>
              <a:buSzPct val="100000"/>
              <a:buChar char="-"/>
              <a:defRPr sz="2560">
                <a:solidFill>
                  <a:srgbClr val="585965"/>
                </a:solidFill>
              </a:defRPr>
            </a:lvl2pPr>
            <a:lvl3pPr marL="1054046" indent="-228589">
              <a:spcBef>
                <a:spcPts val="100"/>
              </a:spcBef>
              <a:buSzPct val="26000"/>
              <a:buFont typeface="Lucida Grande"/>
              <a:buBlip>
                <a:blip r:embed="rId2"/>
              </a:buBlip>
              <a:defRPr sz="2133">
                <a:solidFill>
                  <a:srgbClr val="73737D"/>
                </a:solidFill>
              </a:defRPr>
            </a:lvl3pPr>
            <a:lvl4pPr>
              <a:spcBef>
                <a:spcPts val="100"/>
              </a:spcBef>
              <a:buFont typeface="Lucida Grande"/>
              <a:defRPr sz="3556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4pPr>
            <a:lvl5pPr>
              <a:spcBef>
                <a:spcPts val="100"/>
              </a:spcBef>
              <a:buFont typeface="Lucida Grande"/>
              <a:defRPr sz="3556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44">
                <a:solidFill>
                  <a:srgbClr val="373737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560">
                <a:solidFill>
                  <a:srgbClr val="585965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133">
                <a:solidFill>
                  <a:srgbClr val="73737D"/>
                </a:solidFill>
              </a:rPr>
              <a:t>Body Level Three</a:t>
            </a:r>
          </a:p>
          <a:p>
            <a:pPr lvl="3">
              <a:defRPr sz="1800"/>
            </a:pPr>
            <a:r>
              <a:rPr sz="3556"/>
              <a:t>Body Level Four</a:t>
            </a:r>
          </a:p>
          <a:p>
            <a:pPr lvl="4">
              <a:defRPr sz="1800"/>
            </a:pPr>
            <a:r>
              <a:rPr sz="3556"/>
              <a:t>Body Level Five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684831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2778465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5757468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99481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149853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863916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8722888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242447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9163516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1095946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018530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534159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75669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704" r:id="rId12"/>
  </p:sldLayoutIdLst>
  <p:transition spd="med"/>
  <p:hf hdr="0" ftr="0" dt="0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07872" y="9154683"/>
            <a:ext cx="1094289" cy="3942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1" y="390596"/>
            <a:ext cx="11908126" cy="117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1" y="2417771"/>
            <a:ext cx="11908126" cy="6290169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77280" y="9207053"/>
            <a:ext cx="650240" cy="260096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422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3"/>
            <a:ext cx="325120" cy="97536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30048" tIns="65024" rIns="130048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42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184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650230" rtl="0" eaLnBrk="1" latinLnBrk="0" hangingPunct="1">
        <a:lnSpc>
          <a:spcPct val="95000"/>
        </a:lnSpc>
        <a:spcBef>
          <a:spcPct val="0"/>
        </a:spcBef>
        <a:buNone/>
        <a:defRPr sz="3982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46095" indent="-246095" algn="l" defTabSz="650230" rtl="0" eaLnBrk="1" latinLnBrk="0" hangingPunct="1">
        <a:spcBef>
          <a:spcPts val="853"/>
        </a:spcBef>
        <a:spcAft>
          <a:spcPts val="0"/>
        </a:spcAft>
        <a:buFont typeface="Wingdings" pitchFamily="2" charset="2"/>
        <a:buChar char="§"/>
        <a:defRPr sz="256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740540" indent="-336404" algn="l" defTabSz="65023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56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42418" indent="-266414" algn="l" defTabSz="65023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256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546554" indent="-243836" algn="l" defTabSz="65023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276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950690" indent="-243836" algn="l" defTabSz="65023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2276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156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ransition spd="med"/>
  <p:hf hdr="0" ftr="0" dt="0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44.xml"/><Relationship Id="rId4" Type="http://schemas.openxmlformats.org/officeDocument/2006/relationships/slide" Target="slide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4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mp"/><Relationship Id="rId3" Type="http://schemas.openxmlformats.org/officeDocument/2006/relationships/oleObject" Target="../embeddings/oleObject1.bin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emf"/><Relationship Id="rId9" Type="http://schemas.openxmlformats.org/officeDocument/2006/relationships/image" Target="../media/image11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2.pn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he muon anomalous magnetic moment and the hunt for new physics"/>
          <p:cNvSpPr txBox="1">
            <a:spLocks noGrp="1"/>
          </p:cNvSpPr>
          <p:nvPr>
            <p:ph type="title"/>
          </p:nvPr>
        </p:nvSpPr>
        <p:spPr>
          <a:xfrm>
            <a:off x="1270000" y="742188"/>
            <a:ext cx="10464800" cy="3302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02412">
              <a:defRPr sz="6880"/>
            </a:lvl1pPr>
          </a:lstStyle>
          <a:p>
            <a:r>
              <a:rPr lang="en-US" sz="7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Theory status and </a:t>
            </a:r>
            <a:br>
              <a:rPr lang="en-US" sz="7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7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prospects for the </a:t>
            </a:r>
            <a:br>
              <a:rPr lang="en-US" sz="7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7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muon g-2 (/2 = </a:t>
            </a:r>
            <a:r>
              <a:rPr lang="en-US" sz="80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</a:t>
            </a:r>
            <a:r>
              <a:rPr lang="en-US" sz="8000" baseline="-25000" dirty="0">
                <a:latin typeface="Symbol" pitchFamily="2" charset="2"/>
              </a:rPr>
              <a:t>m</a:t>
            </a:r>
            <a:r>
              <a:rPr lang="en-US" sz="8000" dirty="0">
                <a:latin typeface="Symbol" pitchFamily="2" charset="2"/>
              </a:rPr>
              <a:t>)</a:t>
            </a:r>
            <a:r>
              <a:rPr lang="en-US" sz="8000" baseline="-25000" dirty="0">
                <a:latin typeface="Symbol" pitchFamily="2" charset="2"/>
              </a:rPr>
              <a:t> </a:t>
            </a:r>
            <a:endParaRPr sz="6000" dirty="0"/>
          </a:p>
        </p:txBody>
      </p:sp>
      <p:sp>
        <p:nvSpPr>
          <p:cNvPr id="120" name="Tom Blum (UConn/RBRC)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282194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defTabSz="554990">
              <a:defRPr sz="3514"/>
            </a:pPr>
            <a:r>
              <a:rPr sz="3900" dirty="0">
                <a:latin typeface="Calibri" panose="020F0502020204030204" pitchFamily="34" charset="0"/>
                <a:cs typeface="Calibri" panose="020F0502020204030204" pitchFamily="34" charset="0"/>
              </a:rPr>
              <a:t>Tom Blum (UConn/RBRC)</a:t>
            </a:r>
          </a:p>
          <a:p>
            <a:pPr defTabSz="554990">
              <a:defRPr sz="3514"/>
            </a:pPr>
            <a:endParaRPr lang="en-US" dirty="0"/>
          </a:p>
          <a:p>
            <a:pPr defTabSz="554990">
              <a:defRPr sz="3514"/>
            </a:pPr>
            <a:endParaRPr dirty="0"/>
          </a:p>
          <a:p>
            <a:pPr defTabSz="554990">
              <a:defRPr sz="3514"/>
            </a:pPr>
            <a:r>
              <a:rPr lang="en-US" i="1" dirty="0"/>
              <a:t>Bay Area Particle Theory Seminar</a:t>
            </a:r>
          </a:p>
          <a:p>
            <a:pPr defTabSz="554990">
              <a:defRPr sz="3514"/>
            </a:pPr>
            <a:endParaRPr lang="en-US" dirty="0"/>
          </a:p>
          <a:p>
            <a:pPr defTabSz="554990">
              <a:defRPr sz="3514"/>
            </a:pPr>
            <a:r>
              <a:rPr lang="en-US" dirty="0"/>
              <a:t>March</a:t>
            </a:r>
            <a:r>
              <a:rPr dirty="0"/>
              <a:t> </a:t>
            </a:r>
            <a:r>
              <a:rPr lang="en-US" dirty="0"/>
              <a:t>5</a:t>
            </a:r>
            <a:r>
              <a:rPr dirty="0"/>
              <a:t>, 2021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3C0B1E-AA21-3D48-92D7-D42080B1A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64" y="1608741"/>
            <a:ext cx="11632071" cy="65361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CD649-8F86-764F-8C23-CC3DA7248BA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9184640" y="9040142"/>
            <a:ext cx="2926080" cy="51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 hangingPunct="1">
              <a:spcAft>
                <a:spcPts val="600"/>
              </a:spcAft>
            </a:pPr>
            <a:fld id="{86CB4B4D-7CA3-9044-876B-883B54F8677D}" type="slidenum">
              <a: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algn="r" defTabSz="914400" hangingPunct="1">
                <a:spcAft>
                  <a:spcPts val="600"/>
                </a:spcAft>
              </a:pPr>
              <a:t>10</a:t>
            </a:fld>
            <a:endParaRPr lang="en-US" sz="12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6A28435-B0FA-6248-B8A6-A96BDC5E6D9C}"/>
                  </a:ext>
                </a:extLst>
              </p:cNvPr>
              <p:cNvSpPr txBox="1"/>
              <p:nvPr/>
            </p:nvSpPr>
            <p:spPr>
              <a:xfrm>
                <a:off x="641480" y="596515"/>
                <a:ext cx="9248109" cy="7615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magnetic moment of free muon is  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  <a:sym typeface="Helvetica Neue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200" b="0" i="0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  <a:sym typeface="Helvetica Neue"/>
                      </a:rPr>
                      <m:t>s</m:t>
                    </m:r>
                    <m:r>
                      <a:rPr kumimoji="0" lang="en-US" sz="32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  <a:sym typeface="Helvetica Neue"/>
                      </a:rPr>
                      <m:t>𝑝𝑖𝑛</m:t>
                    </m:r>
                    <m:r>
                      <a:rPr kumimoji="0" lang="en-US" sz="32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  <a:sym typeface="Helvetica Neue"/>
                      </a:rPr>
                      <m:t> ×</m:t>
                    </m:r>
                    <m:f>
                      <m:fPr>
                        <m:ctrlP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Helvetica Neue"/>
                          </a:rPr>
                        </m:ctrlPr>
                      </m:fPr>
                      <m:num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Helvetica Neue"/>
                          </a:rPr>
                          <m:t>𝑒</m:t>
                        </m:r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Helvetica Neue"/>
                          </a:rPr>
                          <m:t> </m:t>
                        </m:r>
                      </m:num>
                      <m:den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Helvetica Neue"/>
                          </a:rPr>
                          <m:t>2</m:t>
                        </m:r>
                        <m:r>
                          <a:rPr kumimoji="0" lang="en-US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Helvetica Neue"/>
                          </a:rPr>
                          <m:t>𝑚</m:t>
                        </m:r>
                      </m:den>
                    </m:f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  </a:t>
                </a:r>
                <a:r>
                  <a:rPr kumimoji="0" lang="en-US" sz="3200" b="0" i="1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g,  g</a:t>
                </a:r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=2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6A28435-B0FA-6248-B8A6-A96BDC5E6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80" y="596515"/>
                <a:ext cx="9248109" cy="761555"/>
              </a:xfrm>
              <a:prstGeom prst="rect">
                <a:avLst/>
              </a:prstGeom>
              <a:blipFill>
                <a:blip r:embed="rId3"/>
                <a:stretch>
                  <a:fillRect l="-686" t="-6557" r="-686" b="-983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7124CE-2FB3-4144-8EE5-FB2535F6F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305" y="2671890"/>
            <a:ext cx="9894212" cy="6054667"/>
          </a:xfrm>
          <a:prstGeom prst="rect">
            <a:avLst/>
          </a:prstGeom>
        </p:spPr>
      </p:pic>
      <p:sp>
        <p:nvSpPr>
          <p:cNvPr id="119" name="Muon g-2 Theory Initiative"/>
          <p:cNvSpPr txBox="1">
            <a:spLocks noGrp="1"/>
          </p:cNvSpPr>
          <p:nvPr>
            <p:ph type="title"/>
          </p:nvPr>
        </p:nvSpPr>
        <p:spPr>
          <a:xfrm>
            <a:off x="965200" y="279400"/>
            <a:ext cx="11099800" cy="2159000"/>
          </a:xfrm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r>
              <a:rPr dirty="0"/>
              <a:t>Muon g-2 Theory Initiative</a:t>
            </a:r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21" name="(2006.04822 [hep-ph])"/>
          <p:cNvSpPr txBox="1"/>
          <p:nvPr/>
        </p:nvSpPr>
        <p:spPr>
          <a:xfrm>
            <a:off x="973582" y="1928317"/>
            <a:ext cx="310743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(2006.04822 [hep-ph])</a:t>
            </a:r>
          </a:p>
        </p:txBody>
      </p:sp>
      <p:sp>
        <p:nvSpPr>
          <p:cNvPr id="123" name="Oval"/>
          <p:cNvSpPr/>
          <p:nvPr/>
        </p:nvSpPr>
        <p:spPr>
          <a:xfrm>
            <a:off x="7947712" y="3354163"/>
            <a:ext cx="1270001" cy="423267"/>
          </a:xfrm>
          <a:prstGeom prst="ellips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4" name="Oval"/>
          <p:cNvSpPr/>
          <p:nvPr/>
        </p:nvSpPr>
        <p:spPr>
          <a:xfrm>
            <a:off x="7663837" y="3006901"/>
            <a:ext cx="1270001" cy="423267"/>
          </a:xfrm>
          <a:prstGeom prst="ellips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5" name="Oval"/>
          <p:cNvSpPr/>
          <p:nvPr/>
        </p:nvSpPr>
        <p:spPr>
          <a:xfrm>
            <a:off x="7947712" y="4068518"/>
            <a:ext cx="1270001" cy="423266"/>
          </a:xfrm>
          <a:prstGeom prst="ellips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6" name="Oval"/>
          <p:cNvSpPr/>
          <p:nvPr/>
        </p:nvSpPr>
        <p:spPr>
          <a:xfrm>
            <a:off x="7947712" y="4318130"/>
            <a:ext cx="1270001" cy="423267"/>
          </a:xfrm>
          <a:prstGeom prst="ellips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7" name="Oval"/>
          <p:cNvSpPr/>
          <p:nvPr/>
        </p:nvSpPr>
        <p:spPr>
          <a:xfrm>
            <a:off x="7947712" y="4783176"/>
            <a:ext cx="1270001" cy="423266"/>
          </a:xfrm>
          <a:prstGeom prst="ellips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8" name="Oval"/>
          <p:cNvSpPr/>
          <p:nvPr/>
        </p:nvSpPr>
        <p:spPr>
          <a:xfrm>
            <a:off x="7947712" y="5033356"/>
            <a:ext cx="1270001" cy="423267"/>
          </a:xfrm>
          <a:prstGeom prst="ellips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9" name="Oval"/>
          <p:cNvSpPr/>
          <p:nvPr/>
        </p:nvSpPr>
        <p:spPr>
          <a:xfrm>
            <a:off x="7947712" y="6527308"/>
            <a:ext cx="1270001" cy="423267"/>
          </a:xfrm>
          <a:prstGeom prst="ellips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0" name="0.54 PPM"/>
          <p:cNvSpPr/>
          <p:nvPr/>
        </p:nvSpPr>
        <p:spPr>
          <a:xfrm>
            <a:off x="8875984" y="2528587"/>
            <a:ext cx="1698174" cy="534488"/>
          </a:xfrm>
          <a:prstGeom prst="roundRect">
            <a:avLst>
              <a:gd name="adj" fmla="val 35642"/>
            </a:avLst>
          </a:prstGeom>
          <a:solidFill>
            <a:srgbClr val="FFFFFF"/>
          </a:solidFill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0.54 PPM</a:t>
            </a:r>
          </a:p>
        </p:txBody>
      </p:sp>
      <p:sp>
        <p:nvSpPr>
          <p:cNvPr id="131" name="Oval"/>
          <p:cNvSpPr/>
          <p:nvPr/>
        </p:nvSpPr>
        <p:spPr>
          <a:xfrm>
            <a:off x="7663837" y="6288085"/>
            <a:ext cx="1270001" cy="423267"/>
          </a:xfrm>
          <a:prstGeom prst="ellips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0.37 PPM"/>
          <p:cNvSpPr/>
          <p:nvPr/>
        </p:nvSpPr>
        <p:spPr>
          <a:xfrm>
            <a:off x="9027369" y="6559450"/>
            <a:ext cx="1698173" cy="534488"/>
          </a:xfrm>
          <a:prstGeom prst="roundRect">
            <a:avLst>
              <a:gd name="adj" fmla="val 35642"/>
            </a:avLst>
          </a:prstGeom>
          <a:solidFill>
            <a:srgbClr val="FFFFFF"/>
          </a:solidFill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0.37 PPM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5664E-80BE-E143-9824-3D559902F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83" y="-355149"/>
            <a:ext cx="8829434" cy="1000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7051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 advAuto="0"/>
      <p:bldP spid="123" grpId="1" animBg="1" advAuto="0"/>
      <p:bldP spid="124" grpId="0" animBg="1" advAuto="0"/>
      <p:bldP spid="124" grpId="1" animBg="1" advAuto="0"/>
      <p:bldP spid="125" grpId="0" animBg="1" advAuto="0"/>
      <p:bldP spid="125" grpId="1" animBg="1" advAuto="0"/>
      <p:bldP spid="126" grpId="0" animBg="1" advAuto="0"/>
      <p:bldP spid="126" grpId="1" animBg="1" advAuto="0"/>
      <p:bldP spid="127" grpId="0" animBg="1" advAuto="0"/>
      <p:bldP spid="127" grpId="1" animBg="1" advAuto="0"/>
      <p:bldP spid="128" grpId="0" animBg="1" advAuto="0"/>
      <p:bldP spid="128" grpId="1" animBg="1" advAuto="0"/>
      <p:bldP spid="129" grpId="0" animBg="1" advAuto="0"/>
      <p:bldP spid="130" grpId="0" animBg="1" advAuto="0"/>
      <p:bldP spid="130" grpId="1" animBg="1" advAuto="0"/>
      <p:bldP spid="131" grpId="0" animBg="1" advAuto="0"/>
      <p:bldP spid="131" grpId="1" animBg="1" advAuto="0"/>
      <p:bldP spid="132" grpId="0" animBg="1" advAuto="0"/>
      <p:bldP spid="132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A98199-5EC7-604D-B259-9BAD6CE11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030" y="4144591"/>
            <a:ext cx="8998739" cy="57820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15C7EC-0710-C043-ADC3-BBC15C052E2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444919" y="9213759"/>
            <a:ext cx="340259" cy="324306"/>
          </a:xfrm>
        </p:spPr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8EA7E0-2271-C647-BABC-CC793E2D285C}"/>
              </a:ext>
            </a:extLst>
          </p:cNvPr>
          <p:cNvSpPr txBox="1"/>
          <p:nvPr/>
        </p:nvSpPr>
        <p:spPr>
          <a:xfrm>
            <a:off x="531021" y="106754"/>
            <a:ext cx="1153200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Hadronic vacuu</a:t>
            </a:r>
            <a:r>
              <a:rPr lang="en-US" sz="3600" b="0" dirty="0"/>
              <a:t>m polarization (HVP) I: data driven (</a:t>
            </a:r>
            <a:r>
              <a:rPr lang="en-US" sz="3600" b="0" dirty="0" err="1"/>
              <a:t>e</a:t>
            </a:r>
            <a:r>
              <a:rPr lang="en-US" sz="3600" b="0" baseline="30000" dirty="0" err="1"/>
              <a:t>+</a:t>
            </a:r>
            <a:r>
              <a:rPr lang="en-US" sz="3600" b="0" dirty="0" err="1"/>
              <a:t>e</a:t>
            </a:r>
            <a:r>
              <a:rPr lang="en-US" sz="3600" b="0" baseline="30000" dirty="0"/>
              <a:t>-</a:t>
            </a:r>
            <a:r>
              <a:rPr lang="en-US" sz="3600" b="0" dirty="0"/>
              <a:t>)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1F6930-2C3B-9346-92B7-30F65972C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411" y="1491724"/>
            <a:ext cx="4794066" cy="1999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CAF521-CED8-CD48-B34C-0375879588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244" y="1313164"/>
            <a:ext cx="4533006" cy="25345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0BF72A-8154-544C-95E0-6EB87F14D100}"/>
              </a:ext>
            </a:extLst>
          </p:cNvPr>
          <p:cNvSpPr txBox="1"/>
          <p:nvPr/>
        </p:nvSpPr>
        <p:spPr>
          <a:xfrm>
            <a:off x="10049652" y="1006159"/>
            <a:ext cx="1764907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0" dirty="0"/>
              <a:t>Credit: T. Teubner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481FB4-A368-3941-9FF8-3EC2F62A6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030" y="3798409"/>
            <a:ext cx="9344549" cy="60042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3BAA9E-6B7F-284E-8EEB-6ABEB2C8C170}"/>
              </a:ext>
            </a:extLst>
          </p:cNvPr>
          <p:cNvSpPr txBox="1"/>
          <p:nvPr/>
        </p:nvSpPr>
        <p:spPr>
          <a:xfrm>
            <a:off x="476979" y="2053858"/>
            <a:ext cx="194604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Magnetic part: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884285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DC9A6-350F-C84D-BCA6-11B69F6DB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</a:t>
            </a:r>
            <a:r>
              <a:rPr lang="en-US" baseline="-25000" dirty="0">
                <a:latin typeface="Symbol" pitchFamily="2" charset="2"/>
              </a:rPr>
              <a:t>m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-HVP from data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285361-4F31-F943-ABA8-53A40B4DF32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606CF1-52FF-6C4F-9E5D-EAD7BFE2EA4F}"/>
              </a:ext>
            </a:extLst>
          </p:cNvPr>
          <p:cNvSpPr txBox="1"/>
          <p:nvPr/>
        </p:nvSpPr>
        <p:spPr>
          <a:xfrm>
            <a:off x="558280" y="3763865"/>
            <a:ext cx="12090059" cy="84741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000" b="0" dirty="0"/>
              <a:t>More precise than lattice determination. Total error larger than DHMZ and KNT separately. </a:t>
            </a: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4000" b="0" dirty="0"/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000" b="0" dirty="0"/>
              <a:t>Data from BABAR, BESIII, CMD-2, KLOE, SND</a:t>
            </a: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4000" b="0" dirty="0"/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000" b="0" dirty="0"/>
              <a:t>“Merged” value from DHMZ, KNT, and CHHKS (simple average in each channel for central value, conservative combination of errors). Errors statistical and systematic</a:t>
            </a: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4000" b="0" dirty="0"/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4000" b="0" dirty="0"/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4000" b="0" dirty="0"/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4000" b="0" dirty="0"/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B25362-514F-9542-B44F-A9446EFBC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50" y="2459858"/>
            <a:ext cx="11981655" cy="116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9840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68CE987-DD85-8047-9013-761A6ECB8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6" y="3746500"/>
            <a:ext cx="11828124" cy="44231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BFCA10-D990-D742-A56B-C6C6CA532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31" y="519558"/>
            <a:ext cx="13024931" cy="848006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019697-FE43-844E-B158-BF17983BC4B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F5B718-2C4E-B945-B065-EE042EC69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7" y="1330063"/>
            <a:ext cx="13066279" cy="65145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719081-2433-EC4B-B6DC-11B9EF1993F9}"/>
              </a:ext>
            </a:extLst>
          </p:cNvPr>
          <p:cNvSpPr txBox="1"/>
          <p:nvPr/>
        </p:nvSpPr>
        <p:spPr>
          <a:xfrm>
            <a:off x="1598473" y="3286621"/>
            <a:ext cx="10141339" cy="3180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0" dirty="0"/>
              <a:t>Data sets disagree outside of quoted errors, leads to differences in analysis too.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Some differences cancel in integrated quantities</a:t>
            </a:r>
          </a:p>
        </p:txBody>
      </p:sp>
    </p:spTree>
    <p:extLst>
      <p:ext uri="{BB962C8B-B14F-4D97-AF65-F5344CB8AC3E}">
        <p14:creationId xmlns:p14="http://schemas.microsoft.com/office/powerpoint/2010/main" val="10151336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DC9A6-350F-C84D-BCA6-11B69F6DB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</a:t>
            </a:r>
            <a:r>
              <a:rPr lang="en-US" baseline="-25000" dirty="0">
                <a:latin typeface="Symbol" pitchFamily="2" charset="2"/>
              </a:rPr>
              <a:t>m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-HVP from data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285361-4F31-F943-ABA8-53A40B4DF32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606CF1-52FF-6C4F-9E5D-EAD7BFE2EA4F}"/>
              </a:ext>
            </a:extLst>
          </p:cNvPr>
          <p:cNvSpPr txBox="1"/>
          <p:nvPr/>
        </p:nvSpPr>
        <p:spPr>
          <a:xfrm>
            <a:off x="475458" y="4744609"/>
            <a:ext cx="13977257" cy="51501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400" b="0" dirty="0"/>
              <a:t>Prospects for improvement:</a:t>
            </a:r>
          </a:p>
          <a:p>
            <a:pPr lvl="1" indent="0" algn="l"/>
            <a:endParaRPr lang="en-US" sz="3600" b="0" dirty="0"/>
          </a:p>
          <a:p>
            <a:pPr marL="571500" lvl="7" indent="-571500" algn="l">
              <a:buFont typeface="Arial" panose="020B0604020202020204" pitchFamily="34" charset="0"/>
              <a:buChar char="•"/>
            </a:pPr>
            <a:r>
              <a:rPr lang="en-US" sz="3600" b="0" dirty="0"/>
              <a:t>Better/more analysis of existing data (BABAR, KLOE)</a:t>
            </a:r>
          </a:p>
          <a:p>
            <a:pPr marL="571500" lvl="7" indent="-571500" algn="l">
              <a:buFont typeface="Arial" panose="020B0604020202020204" pitchFamily="34" charset="0"/>
              <a:buChar char="•"/>
            </a:pPr>
            <a:r>
              <a:rPr lang="en-US" sz="3600" b="0" dirty="0"/>
              <a:t>More data from CMD-3, Belle II, BESIII, BESCII, SND </a:t>
            </a:r>
          </a:p>
          <a:p>
            <a:pPr marL="571500" lvl="7" indent="-571500" algn="l">
              <a:buFont typeface="Arial" panose="020B0604020202020204" pitchFamily="34" charset="0"/>
              <a:buChar char="•"/>
            </a:pPr>
            <a:r>
              <a:rPr lang="en-US" sz="3600" b="0" dirty="0"/>
              <a:t>Include </a:t>
            </a:r>
            <a:r>
              <a:rPr lang="en-US" sz="4800" b="0" dirty="0">
                <a:latin typeface="Symbol" pitchFamily="2" charset="2"/>
              </a:rPr>
              <a:t>t</a:t>
            </a:r>
            <a:r>
              <a:rPr lang="en-US" sz="36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-decay data when isospin breaking properly </a:t>
            </a:r>
            <a:r>
              <a:rPr lang="en-US" sz="3600" b="0" dirty="0"/>
              <a:t>understood (lattice may help)</a:t>
            </a: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b="0" dirty="0"/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4000" b="0" dirty="0"/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B25362-514F-9542-B44F-A9446EFBC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0" y="2726964"/>
            <a:ext cx="11981655" cy="116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4525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6B5081-763F-F347-B6E5-B563555C814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490286" y="9162604"/>
            <a:ext cx="340259" cy="324306"/>
          </a:xfrm>
        </p:spPr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CA80BB-5D5E-7743-978F-75C4907AEBB7}"/>
              </a:ext>
            </a:extLst>
          </p:cNvPr>
          <p:cNvSpPr/>
          <p:nvPr/>
        </p:nvSpPr>
        <p:spPr>
          <a:xfrm>
            <a:off x="0" y="132894"/>
            <a:ext cx="84529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dirty="0"/>
              <a:t>Hadronic vacuum polarization II: Lattice QCD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957CDF-C91C-3148-920F-700F6F1F4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0" y="992026"/>
            <a:ext cx="17180052" cy="1983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30EE00-0DD8-F843-A9DD-B5B2402FA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74" y="3071771"/>
            <a:ext cx="9437852" cy="33046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EA8106-0E84-9844-8568-B1891DEA13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7555" y="4140211"/>
            <a:ext cx="2921000" cy="7772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F07596-496A-2941-AD3A-34FF3E1FB17E}"/>
              </a:ext>
            </a:extLst>
          </p:cNvPr>
          <p:cNvSpPr txBox="1"/>
          <p:nvPr/>
        </p:nvSpPr>
        <p:spPr>
          <a:xfrm>
            <a:off x="49540" y="7605782"/>
            <a:ext cx="435231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Calculate 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</a:t>
            </a: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) on 4d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i="0" dirty="0"/>
              <a:t>Euclidean space-time lattice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8CCB10-BF29-FF44-876D-04E3D8E70E23}"/>
              </a:ext>
            </a:extLst>
          </p:cNvPr>
          <p:cNvGrpSpPr/>
          <p:nvPr/>
        </p:nvGrpSpPr>
        <p:grpSpPr>
          <a:xfrm>
            <a:off x="193069" y="1010833"/>
            <a:ext cx="12058676" cy="4375722"/>
            <a:chOff x="90906" y="1239389"/>
            <a:chExt cx="12058676" cy="43757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99B14BC-4210-B345-B9A4-809B5BE51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06" y="1239389"/>
              <a:ext cx="12058676" cy="437572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AA4559F-F8E7-D941-B59F-F1300F514537}"/>
                </a:ext>
              </a:extLst>
            </p:cNvPr>
            <p:cNvSpPr txBox="1"/>
            <p:nvPr/>
          </p:nvSpPr>
          <p:spPr>
            <a:xfrm>
              <a:off x="8882394" y="3022910"/>
              <a:ext cx="2064669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800" b="0" dirty="0"/>
                <a:t>RBC/UKQCD 2018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10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D897B-ED2E-644B-ADE1-32702C4B2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592664"/>
            <a:ext cx="11099800" cy="21590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0BE8B6F-122B-634A-9531-FC6FD5F8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8175" y="12354560"/>
            <a:ext cx="185948" cy="299569"/>
          </a:xfrm>
        </p:spPr>
        <p:txBody>
          <a:bodyPr/>
          <a:lstStyle/>
          <a:p>
            <a:pPr algn="r" defTabSz="975390" hangingPunct="1">
              <a:defRPr/>
            </a:pPr>
            <a:fld id="{80E9FF6C-AE0E-F445-99E1-AF7F888FEB6A}" type="slidenum">
              <a:rPr lang="en-US" sz="128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 defTabSz="975390" hangingPunct="1">
                <a:defRPr/>
              </a:pPr>
              <a:t>17</a:t>
            </a:fld>
            <a:endParaRPr lang="en-US" sz="128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67E278-88C2-8146-B14F-6A8775CEF916}"/>
                  </a:ext>
                </a:extLst>
              </p:cNvPr>
              <p:cNvSpPr txBox="1"/>
              <p:nvPr/>
            </p:nvSpPr>
            <p:spPr>
              <a:xfrm>
                <a:off x="6532280" y="7291005"/>
                <a:ext cx="5639333" cy="552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975390" hangingPunct="1">
                  <a:defRPr/>
                </a:pPr>
                <a:r>
                  <a:rPr lang="en-US" sz="2987" b="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    Lattice – </a:t>
                </a:r>
                <a:r>
                  <a:rPr lang="en-US" sz="2987" b="0" kern="1200" dirty="0" err="1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pheno</a:t>
                </a:r>
                <a:r>
                  <a:rPr lang="en-US" sz="2987" b="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98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987" b="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≈18.5 </m:t>
                    </m:r>
                    <m:d>
                      <m:dPr>
                        <m:ctrlPr>
                          <a:rPr lang="en-US" sz="2987" b="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987" b="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18.8</m:t>
                        </m:r>
                      </m:e>
                    </m:d>
                  </m:oMath>
                </a14:m>
                <a:endParaRPr lang="en-US" sz="2987" b="0" kern="1200" dirty="0">
                  <a:solidFill>
                    <a:prstClr val="black"/>
                  </a:solidFill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67E278-88C2-8146-B14F-6A8775CEF9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280" y="7291005"/>
                <a:ext cx="5639333" cy="552011"/>
              </a:xfrm>
              <a:prstGeom prst="rect">
                <a:avLst/>
              </a:prstGeom>
              <a:blipFill>
                <a:blip r:embed="rId2"/>
                <a:stretch>
                  <a:fillRect t="-13636" b="-34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918F225-66E6-6A43-9894-2011902F1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69" y="2484433"/>
            <a:ext cx="8265400" cy="6199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A40621-257B-EC49-B542-C042EFD18384}"/>
              </a:ext>
            </a:extLst>
          </p:cNvPr>
          <p:cNvSpPr txBox="1"/>
          <p:nvPr/>
        </p:nvSpPr>
        <p:spPr>
          <a:xfrm>
            <a:off x="507169" y="639013"/>
            <a:ext cx="11990462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6600" b="0" i="1" dirty="0"/>
              <a:t>a</a:t>
            </a:r>
            <a:r>
              <a:rPr lang="en-US" sz="6600" b="0" baseline="-25000" dirty="0">
                <a:latin typeface="Symbol" pitchFamily="2" charset="2"/>
              </a:rPr>
              <a:t>m</a:t>
            </a:r>
            <a:r>
              <a:rPr lang="en-US" sz="66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-HVP from Lattice QCD+QED</a:t>
            </a:r>
            <a:endParaRPr kumimoji="0" lang="en-US" sz="6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4E40C9-C3BC-1E48-BBDB-1B8A2B71BCDE}"/>
              </a:ext>
            </a:extLst>
          </p:cNvPr>
          <p:cNvSpPr txBox="1"/>
          <p:nvPr/>
        </p:nvSpPr>
        <p:spPr>
          <a:xfrm>
            <a:off x="12075186" y="9103514"/>
            <a:ext cx="30136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7A5C69AD-16CF-BA49-AE06-E3C51774E4C3}" type="slidenum"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17</a:t>
            </a:fld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39D51D-3F1F-2846-80AC-CF8FA40A7AAC}"/>
              </a:ext>
            </a:extLst>
          </p:cNvPr>
          <p:cNvGrpSpPr/>
          <p:nvPr/>
        </p:nvGrpSpPr>
        <p:grpSpPr>
          <a:xfrm>
            <a:off x="5932510" y="4165476"/>
            <a:ext cx="6838871" cy="982765"/>
            <a:chOff x="5932512" y="2617790"/>
            <a:chExt cx="6838871" cy="9827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105EB4A-44AA-EA41-8629-A23CC313C0C4}"/>
                </a:ext>
              </a:extLst>
            </p:cNvPr>
            <p:cNvSpPr/>
            <p:nvPr/>
          </p:nvSpPr>
          <p:spPr>
            <a:xfrm>
              <a:off x="5932512" y="3048544"/>
              <a:ext cx="6838871" cy="552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975390" hangingPunct="1">
                <a:defRPr/>
              </a:pPr>
              <a:r>
                <a:rPr lang="en-US" sz="2987" b="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HVP (Lattice): </a:t>
              </a:r>
              <a:r>
                <a:rPr lang="en-US" sz="2987" b="0" i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a</a:t>
              </a:r>
              <a:r>
                <a:rPr lang="en-US" sz="2987" b="0" i="1" kern="1200" baseline="-25000" dirty="0">
                  <a:solidFill>
                    <a:prstClr val="black"/>
                  </a:solidFill>
                  <a:latin typeface="Symbol" pitchFamily="2" charset="2"/>
                  <a:ea typeface="+mn-ea"/>
                  <a:cs typeface="+mn-cs"/>
                </a:rPr>
                <a:t>m</a:t>
              </a:r>
              <a:r>
                <a:rPr lang="en-US" sz="2987" b="0" kern="1200" dirty="0">
                  <a:solidFill>
                    <a:prstClr val="black"/>
                  </a:solidFill>
                  <a:latin typeface="Symbol" pitchFamily="2" charset="2"/>
                  <a:ea typeface="+mn-ea"/>
                  <a:cs typeface="+mn-cs"/>
                </a:rPr>
                <a:t> = 7116 (184) </a:t>
              </a:r>
              <a:r>
                <a:rPr lang="en-US" sz="2987" b="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x 10</a:t>
              </a:r>
              <a:r>
                <a:rPr lang="en-US" sz="2987" b="0" kern="1200" baseline="300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-11</a:t>
              </a:r>
              <a:endParaRPr lang="en-US" sz="2987" b="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E4E17A-9402-D041-9C4E-9CF9827FA86F}"/>
                </a:ext>
              </a:extLst>
            </p:cNvPr>
            <p:cNvSpPr txBox="1"/>
            <p:nvPr/>
          </p:nvSpPr>
          <p:spPr>
            <a:xfrm>
              <a:off x="9733282" y="2617790"/>
              <a:ext cx="1034257" cy="486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975390" hangingPunct="1">
                <a:defRPr/>
              </a:pPr>
              <a:r>
                <a:rPr lang="en-US" sz="2560" b="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(2.6%)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F3423D4-D862-D348-8233-F4B650745B38}"/>
              </a:ext>
            </a:extLst>
          </p:cNvPr>
          <p:cNvGrpSpPr/>
          <p:nvPr/>
        </p:nvGrpSpPr>
        <p:grpSpPr>
          <a:xfrm>
            <a:off x="6061182" y="5814453"/>
            <a:ext cx="5908990" cy="901671"/>
            <a:chOff x="6061183" y="4899825"/>
            <a:chExt cx="5908990" cy="90167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CA7ADE-83F6-D647-9011-BA8CC510F673}"/>
                </a:ext>
              </a:extLst>
            </p:cNvPr>
            <p:cNvSpPr txBox="1"/>
            <p:nvPr/>
          </p:nvSpPr>
          <p:spPr>
            <a:xfrm>
              <a:off x="6061183" y="5249485"/>
              <a:ext cx="5908990" cy="552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975390" hangingPunct="1">
                <a:defRPr/>
              </a:pPr>
              <a:r>
                <a:rPr lang="en-US" sz="2987" b="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HVP (</a:t>
              </a:r>
              <a:r>
                <a:rPr lang="en-US" sz="2987" b="0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pheno</a:t>
              </a:r>
              <a:r>
                <a:rPr lang="en-US" sz="2987" b="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):  </a:t>
              </a:r>
              <a:r>
                <a:rPr lang="en-US" sz="2987" b="0" i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a</a:t>
              </a:r>
              <a:r>
                <a:rPr lang="en-US" sz="2987" b="0" i="1" kern="1200" baseline="-25000" dirty="0">
                  <a:solidFill>
                    <a:prstClr val="black"/>
                  </a:solidFill>
                  <a:latin typeface="Symbol" pitchFamily="2" charset="2"/>
                  <a:ea typeface="+mn-ea"/>
                  <a:cs typeface="+mn-cs"/>
                </a:rPr>
                <a:t>m</a:t>
              </a:r>
              <a:r>
                <a:rPr lang="en-US" sz="2987" b="0" kern="1200" dirty="0">
                  <a:solidFill>
                    <a:prstClr val="black"/>
                  </a:solidFill>
                  <a:latin typeface="Symbol" pitchFamily="2" charset="2"/>
                  <a:ea typeface="+mn-ea"/>
                  <a:cs typeface="+mn-cs"/>
                </a:rPr>
                <a:t> = 6931 (40) </a:t>
              </a:r>
              <a:r>
                <a:rPr lang="en-US" sz="2987" b="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x 10</a:t>
              </a:r>
              <a:r>
                <a:rPr lang="en-US" sz="2987" b="0" kern="1200" baseline="300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-11</a:t>
              </a:r>
              <a:endParaRPr lang="en-US" sz="2987" b="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DA91F6-4739-7549-BAD8-D330A51F4FB9}"/>
                </a:ext>
              </a:extLst>
            </p:cNvPr>
            <p:cNvSpPr txBox="1"/>
            <p:nvPr/>
          </p:nvSpPr>
          <p:spPr>
            <a:xfrm>
              <a:off x="9733283" y="4899825"/>
              <a:ext cx="1200970" cy="486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975390" hangingPunct="1">
                <a:defRPr/>
              </a:pPr>
              <a:r>
                <a:rPr lang="en-US" sz="2560" b="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(0.58%)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B98EC3-884E-0248-88F8-458896697732}"/>
              </a:ext>
            </a:extLst>
          </p:cNvPr>
          <p:cNvGrpSpPr/>
          <p:nvPr/>
        </p:nvGrpSpPr>
        <p:grpSpPr>
          <a:xfrm>
            <a:off x="5934805" y="2678297"/>
            <a:ext cx="5675528" cy="902061"/>
            <a:chOff x="5998601" y="3789005"/>
            <a:chExt cx="5675528" cy="90206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6E5C71A-20E2-1046-B2E7-C8595D8FE985}"/>
                </a:ext>
              </a:extLst>
            </p:cNvPr>
            <p:cNvSpPr/>
            <p:nvPr/>
          </p:nvSpPr>
          <p:spPr>
            <a:xfrm>
              <a:off x="5998601" y="4167846"/>
              <a:ext cx="567552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0" kern="1200" dirty="0">
                  <a:solidFill>
                    <a:prstClr val="black"/>
                  </a:solidFill>
                  <a:latin typeface="Calibri" panose="020F0502020204030204"/>
                </a:rPr>
                <a:t>HVP (BMW-20): </a:t>
              </a:r>
              <a:r>
                <a:rPr lang="en-US" sz="2800" b="0" i="1" kern="1200" dirty="0">
                  <a:solidFill>
                    <a:prstClr val="black"/>
                  </a:solidFill>
                  <a:latin typeface="Calibri" panose="020F0502020204030204"/>
                </a:rPr>
                <a:t>a</a:t>
              </a:r>
              <a:r>
                <a:rPr lang="en-US" sz="2800" b="0" i="1" kern="1200" baseline="-25000" dirty="0">
                  <a:solidFill>
                    <a:prstClr val="black"/>
                  </a:solidFill>
                  <a:latin typeface="Symbol" pitchFamily="2" charset="2"/>
                </a:rPr>
                <a:t>m</a:t>
              </a:r>
              <a:r>
                <a:rPr lang="en-US" sz="2800" b="0" kern="1200" dirty="0">
                  <a:solidFill>
                    <a:prstClr val="black"/>
                  </a:solidFill>
                  <a:latin typeface="Symbol" pitchFamily="2" charset="2"/>
                </a:rPr>
                <a:t> = 7087 (53) </a:t>
              </a:r>
              <a:r>
                <a:rPr lang="en-US" sz="2800" b="0" kern="1200" dirty="0">
                  <a:solidFill>
                    <a:prstClr val="black"/>
                  </a:solidFill>
                  <a:latin typeface="Calibri" panose="020F0502020204030204"/>
                </a:rPr>
                <a:t>x 10</a:t>
              </a:r>
              <a:r>
                <a:rPr lang="en-US" sz="2800" b="0" kern="1200" baseline="30000" dirty="0">
                  <a:solidFill>
                    <a:prstClr val="black"/>
                  </a:solidFill>
                  <a:latin typeface="Calibri" panose="020F0502020204030204"/>
                </a:rPr>
                <a:t>-10</a:t>
              </a:r>
              <a:endParaRPr lang="en-US" sz="28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D636CF-CC29-CD46-BCA8-EC495AA29483}"/>
                </a:ext>
              </a:extLst>
            </p:cNvPr>
            <p:cNvSpPr/>
            <p:nvPr/>
          </p:nvSpPr>
          <p:spPr>
            <a:xfrm>
              <a:off x="9758587" y="3789005"/>
              <a:ext cx="11336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975390" hangingPunct="1">
                <a:defRPr/>
              </a:pPr>
              <a:r>
                <a:rPr lang="en-US" b="0" kern="1200" dirty="0">
                  <a:solidFill>
                    <a:prstClr val="black"/>
                  </a:solidFill>
                  <a:latin typeface="Calibri" panose="020F0502020204030204"/>
                </a:rPr>
                <a:t>(0.75%)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BF18992-03B3-BC4E-8084-3F9D79BA3C3C}"/>
                  </a:ext>
                </a:extLst>
              </p:cNvPr>
              <p:cNvSpPr/>
              <p:nvPr/>
            </p:nvSpPr>
            <p:spPr>
              <a:xfrm>
                <a:off x="6781476" y="8091107"/>
                <a:ext cx="44684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:r>
                  <a:rPr lang="en-US" b="0" dirty="0">
                    <a:solidFill>
                      <a:prstClr val="black"/>
                    </a:solidFill>
                  </a:rPr>
                  <a:t>BMW-20 – </a:t>
                </a:r>
                <a:r>
                  <a:rPr lang="en-US" b="0" dirty="0" err="1">
                    <a:solidFill>
                      <a:prstClr val="black"/>
                    </a:solidFill>
                  </a:rPr>
                  <a:t>pheno</a:t>
                </a:r>
                <a:r>
                  <a:rPr lang="en-US" b="0" dirty="0">
                    <a:solidFill>
                      <a:prstClr val="black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r>
                      <a:rPr lang="en-US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6.6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BF18992-03B3-BC4E-8084-3F9D79BA3C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476" y="8091107"/>
                <a:ext cx="4468403" cy="461665"/>
              </a:xfrm>
              <a:prstGeom prst="rect">
                <a:avLst/>
              </a:prstGeom>
              <a:blipFill>
                <a:blip r:embed="rId4"/>
                <a:stretch>
                  <a:fillRect t="-10526" r="-850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323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396EF-7D59-5F46-AA57-3170C8177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745117"/>
            <a:ext cx="11216640" cy="1413934"/>
          </a:xfrm>
        </p:spPr>
        <p:txBody>
          <a:bodyPr>
            <a:noAutofit/>
          </a:bodyPr>
          <a:lstStyle/>
          <a:p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The connected light quark contribution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29420-75FE-094B-A8EF-AB0654AE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8175" y="12354560"/>
            <a:ext cx="185948" cy="299569"/>
          </a:xfrm>
        </p:spPr>
        <p:txBody>
          <a:bodyPr/>
          <a:lstStyle/>
          <a:p>
            <a:pPr algn="r" defTabSz="975390" hangingPunct="1">
              <a:defRPr/>
            </a:pPr>
            <a:fld id="{80E9FF6C-AE0E-F445-99E1-AF7F888FEB6A}" type="slidenum">
              <a:rPr lang="en-US" sz="128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 defTabSz="975390" hangingPunct="1">
                <a:defRPr/>
              </a:pPr>
              <a:t>18</a:t>
            </a:fld>
            <a:endParaRPr lang="en-US" sz="128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06040A-F6CD-0344-AB6B-C27AECD17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80" y="2855589"/>
            <a:ext cx="6770572" cy="47034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0E7DF0-0ACF-1149-A26C-97A46A1AB4DC}"/>
              </a:ext>
            </a:extLst>
          </p:cNvPr>
          <p:cNvGrpSpPr/>
          <p:nvPr/>
        </p:nvGrpSpPr>
        <p:grpSpPr>
          <a:xfrm>
            <a:off x="8009773" y="4583867"/>
            <a:ext cx="4632959" cy="1240737"/>
            <a:chOff x="7606144" y="1964382"/>
            <a:chExt cx="4343399" cy="116319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FF96ED-B66B-8B44-8775-1A8129FEEACA}"/>
                </a:ext>
              </a:extLst>
            </p:cNvPr>
            <p:cNvSpPr txBox="1"/>
            <p:nvPr/>
          </p:nvSpPr>
          <p:spPr>
            <a:xfrm>
              <a:off x="7606144" y="1964382"/>
              <a:ext cx="4343399" cy="517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75390" hangingPunct="1">
                <a:defRPr/>
              </a:pPr>
              <a:r>
                <a:rPr lang="en-US" sz="2987" b="0" i="1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a</a:t>
              </a:r>
              <a:r>
                <a:rPr lang="en-US" sz="2987" b="0" i="1" kern="1200" baseline="-25000" dirty="0" err="1">
                  <a:solidFill>
                    <a:prstClr val="black"/>
                  </a:solidFill>
                  <a:latin typeface="Symbol" pitchFamily="2" charset="2"/>
                  <a:ea typeface="+mn-ea"/>
                  <a:cs typeface="+mn-cs"/>
                </a:rPr>
                <a:t>m</a:t>
              </a:r>
              <a:r>
                <a:rPr lang="en-US" sz="2987" b="0" kern="1200" baseline="300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HVP</a:t>
              </a:r>
              <a:r>
                <a:rPr lang="en-US" sz="2987" b="0" kern="1200" baseline="300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lang="en-US" sz="2987" b="0" kern="1200" baseline="300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ll</a:t>
              </a:r>
              <a:r>
                <a:rPr lang="en-US" sz="2987" b="0" kern="1200" dirty="0">
                  <a:solidFill>
                    <a:prstClr val="black"/>
                  </a:solidFill>
                  <a:latin typeface="Symbol" pitchFamily="2" charset="2"/>
                  <a:ea typeface="+mn-ea"/>
                  <a:cs typeface="+mn-cs"/>
                </a:rPr>
                <a:t> = 650.2 (11.6) </a:t>
              </a:r>
              <a:r>
                <a:rPr lang="en-US" sz="2987" b="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x 10</a:t>
              </a:r>
              <a:r>
                <a:rPr lang="en-US" sz="2987" b="0" kern="1200" baseline="300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-10</a:t>
              </a:r>
              <a:endParaRPr lang="en-US" sz="2987" b="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94BC391-5453-DC4A-9A1D-46DB0F2ED693}"/>
                </a:ext>
              </a:extLst>
            </p:cNvPr>
            <p:cNvSpPr txBox="1"/>
            <p:nvPr/>
          </p:nvSpPr>
          <p:spPr>
            <a:xfrm>
              <a:off x="7606144" y="2671679"/>
              <a:ext cx="3874198" cy="455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975390" hangingPunct="1">
                <a:defRPr/>
              </a:pPr>
              <a:r>
                <a:rPr lang="en-US" sz="2560" b="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Large spread ~630-675 x 10</a:t>
              </a:r>
              <a:r>
                <a:rPr lang="en-US" sz="2560" b="0" kern="1200" baseline="300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-10</a:t>
              </a:r>
              <a:endParaRPr lang="en-US" sz="2560" b="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E81335E-AFBC-644F-AE40-8A2341938535}"/>
              </a:ext>
            </a:extLst>
          </p:cNvPr>
          <p:cNvSpPr/>
          <p:nvPr/>
        </p:nvSpPr>
        <p:spPr>
          <a:xfrm>
            <a:off x="738910" y="4640468"/>
            <a:ext cx="2852190" cy="6111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975390" hangingPunct="1">
              <a:defRPr/>
            </a:pPr>
            <a:r>
              <a:rPr lang="en-US" sz="1920" b="0" kern="1200" dirty="0">
                <a:solidFill>
                  <a:prstClr val="black"/>
                </a:solidFill>
                <a:latin typeface="Calibri" panose="020F0502020204030204"/>
              </a:rPr>
              <a:t>BMW-20   634.6 (2.7)(3.7)</a:t>
            </a:r>
          </a:p>
          <a:p>
            <a:pPr algn="l" defTabSz="975390" hangingPunct="1">
              <a:defRPr/>
            </a:pPr>
            <a:r>
              <a:rPr lang="en-US" sz="1920" b="0" kern="1200" dirty="0">
                <a:solidFill>
                  <a:prstClr val="black"/>
                </a:solidFill>
                <a:latin typeface="Calibri" panose="020F0502020204030204"/>
              </a:rPr>
              <a:t>add 18.1(2.0)(1.4) for FVE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95A310-975C-6B4F-A432-5E2C0095FC43}"/>
              </a:ext>
            </a:extLst>
          </p:cNvPr>
          <p:cNvSpPr txBox="1"/>
          <p:nvPr/>
        </p:nvSpPr>
        <p:spPr>
          <a:xfrm>
            <a:off x="5430477" y="7918116"/>
            <a:ext cx="671177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State-of-the-art is to use physical quark masses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dirty="0"/>
              <a:t>(Significant chiral </a:t>
            </a:r>
            <a:r>
              <a:rPr lang="en-US" b="0" dirty="0" err="1"/>
              <a:t>extrap</a:t>
            </a:r>
            <a:r>
              <a:rPr lang="en-US" b="0" dirty="0"/>
              <a:t> in ETM and Mainz/CLS)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1C492A-89C5-F04F-945E-AFA11423DD08}"/>
              </a:ext>
            </a:extLst>
          </p:cNvPr>
          <p:cNvSpPr txBox="1"/>
          <p:nvPr/>
        </p:nvSpPr>
        <p:spPr>
          <a:xfrm>
            <a:off x="6427077" y="9118449"/>
            <a:ext cx="330219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82638C-B971-A34A-AAFC-48D7250BFA98}"/>
              </a:ext>
            </a:extLst>
          </p:cNvPr>
          <p:cNvSpPr txBox="1"/>
          <p:nvPr/>
        </p:nvSpPr>
        <p:spPr>
          <a:xfrm>
            <a:off x="8953188" y="6133841"/>
            <a:ext cx="10265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1397F5-F18E-454C-8816-2454AB2CD9A0}"/>
              </a:ext>
            </a:extLst>
          </p:cNvPr>
          <p:cNvSpPr txBox="1"/>
          <p:nvPr/>
        </p:nvSpPr>
        <p:spPr>
          <a:xfrm>
            <a:off x="8009773" y="6133841"/>
            <a:ext cx="356668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(Does not include BMW-20)</a:t>
            </a:r>
          </a:p>
        </p:txBody>
      </p:sp>
    </p:spTree>
    <p:extLst>
      <p:ext uri="{BB962C8B-B14F-4D97-AF65-F5344CB8AC3E}">
        <p14:creationId xmlns:p14="http://schemas.microsoft.com/office/powerpoint/2010/main" val="2034230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A1EFA-F919-5947-84F6-A3DEF0D46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122" y="841816"/>
            <a:ext cx="11667375" cy="1413934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Long distance contributions </a:t>
            </a:r>
            <a:b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and the statistical error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39325-731F-9641-83DF-734D333D9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90810" y="9296400"/>
            <a:ext cx="216405" cy="348813"/>
          </a:xfrm>
        </p:spPr>
        <p:txBody>
          <a:bodyPr/>
          <a:lstStyle/>
          <a:p>
            <a:fld id="{80E9FF6C-AE0E-F445-99E1-AF7F888FEB6A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8C9B55-D483-EC43-B89F-A2FFAEF921B7}"/>
              </a:ext>
            </a:extLst>
          </p:cNvPr>
          <p:cNvSpPr txBox="1"/>
          <p:nvPr/>
        </p:nvSpPr>
        <p:spPr>
          <a:xfrm>
            <a:off x="356473" y="7078494"/>
            <a:ext cx="6139822" cy="127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560" b="0" dirty="0"/>
              <a:t>Low Mode Average: RBC/UKQCD-18, </a:t>
            </a:r>
          </a:p>
          <a:p>
            <a:pPr algn="l"/>
            <a:r>
              <a:rPr lang="en-US" sz="2560" b="0" dirty="0"/>
              <a:t>Aubin, </a:t>
            </a:r>
            <a:r>
              <a:rPr lang="en-US" sz="2560" b="0" i="1" dirty="0"/>
              <a:t>et al</a:t>
            </a:r>
            <a:r>
              <a:rPr lang="en-US" sz="2560" b="0" dirty="0"/>
              <a:t>.-19, BMW-20 (</a:t>
            </a:r>
            <a:r>
              <a:rPr lang="en-US" sz="2560" b="0" i="1" dirty="0"/>
              <a:t>C</a:t>
            </a:r>
            <a:r>
              <a:rPr lang="en-US" sz="2560" b="0" dirty="0"/>
              <a:t>(t) averaged </a:t>
            </a:r>
          </a:p>
          <a:p>
            <a:pPr algn="l"/>
            <a:r>
              <a:rPr lang="en-US" sz="2560" b="0" dirty="0"/>
              <a:t>over all EM current source-sink pairs)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87C649-5798-704D-B156-74DC8E1643F4}"/>
              </a:ext>
            </a:extLst>
          </p:cNvPr>
          <p:cNvSpPr txBox="1"/>
          <p:nvPr/>
        </p:nvSpPr>
        <p:spPr>
          <a:xfrm>
            <a:off x="5926327" y="1979439"/>
            <a:ext cx="7074373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560" b="0" dirty="0"/>
              <a:t>Correlator reconstruction: Mainz, RBC/UKQCD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0F0F4F-4EEF-9048-A8DB-86E901507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1925" y="7531499"/>
            <a:ext cx="2630324" cy="92735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F664AE0-F994-3D49-9015-C8333571C0F0}"/>
              </a:ext>
            </a:extLst>
          </p:cNvPr>
          <p:cNvGrpSpPr/>
          <p:nvPr/>
        </p:nvGrpSpPr>
        <p:grpSpPr>
          <a:xfrm>
            <a:off x="0" y="2255751"/>
            <a:ext cx="5804747" cy="4483420"/>
            <a:chOff x="838200" y="1690688"/>
            <a:chExt cx="4603750" cy="348428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0CA82A8-E777-744B-AEF7-2B939261B160}"/>
                </a:ext>
              </a:extLst>
            </p:cNvPr>
            <p:cNvGrpSpPr/>
            <p:nvPr/>
          </p:nvGrpSpPr>
          <p:grpSpPr>
            <a:xfrm>
              <a:off x="838200" y="1690688"/>
              <a:ext cx="4603750" cy="3484283"/>
              <a:chOff x="838200" y="2284267"/>
              <a:chExt cx="4187151" cy="309129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494A568-D7F7-BF4E-903E-8A7FC87A9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200" y="2284267"/>
                <a:ext cx="4187151" cy="3091295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76EE890-342E-234E-9A94-24AB2B1C0D4C}"/>
                  </a:ext>
                </a:extLst>
              </p:cNvPr>
              <p:cNvSpPr/>
              <p:nvPr/>
            </p:nvSpPr>
            <p:spPr>
              <a:xfrm>
                <a:off x="2977904" y="2828697"/>
                <a:ext cx="1511512" cy="3183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Aubin, </a:t>
                </a:r>
                <a:r>
                  <a:rPr lang="en-US" b="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et al</a:t>
                </a:r>
                <a:r>
                  <a:rPr lang="en-US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.-19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493727-3EC5-BA43-868D-302D965317F3}"/>
                </a:ext>
              </a:extLst>
            </p:cNvPr>
            <p:cNvSpPr txBox="1"/>
            <p:nvPr/>
          </p:nvSpPr>
          <p:spPr>
            <a:xfrm>
              <a:off x="2942864" y="2763333"/>
              <a:ext cx="1874311" cy="432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i="1" dirty="0" err="1"/>
                <a:t>m</a:t>
              </a:r>
              <a:r>
                <a:rPr lang="en-US" b="0" i="1" baseline="-25000" dirty="0" err="1">
                  <a:latin typeface="Symbol" pitchFamily="2" charset="2"/>
                </a:rPr>
                <a:t>p</a:t>
              </a:r>
              <a:r>
                <a:rPr lang="en-US" b="0" i="1" baseline="-25000" dirty="0">
                  <a:latin typeface="Symbol" pitchFamily="2" charset="2"/>
                </a:rPr>
                <a:t> </a:t>
              </a:r>
              <a:r>
                <a:rPr lang="en-US" b="0" dirty="0">
                  <a:latin typeface="Symbol" pitchFamily="2" charset="2"/>
                </a:rPr>
                <a:t>=</a:t>
              </a:r>
              <a:r>
                <a:rPr lang="en-US" b="0" dirty="0"/>
                <a:t>133 MeV</a:t>
              </a:r>
              <a:endParaRPr lang="en-US" b="0" i="1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4BBC56-5E12-6140-B2B3-8A7C50841B6A}"/>
              </a:ext>
            </a:extLst>
          </p:cNvPr>
          <p:cNvGrpSpPr/>
          <p:nvPr/>
        </p:nvGrpSpPr>
        <p:grpSpPr>
          <a:xfrm>
            <a:off x="6605848" y="2826737"/>
            <a:ext cx="6115978" cy="4483419"/>
            <a:chOff x="6192982" y="1507066"/>
            <a:chExt cx="5090374" cy="362776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8FBC4B2-7800-0B46-B42C-6E69375BFB25}"/>
                </a:ext>
              </a:extLst>
            </p:cNvPr>
            <p:cNvGrpSpPr/>
            <p:nvPr/>
          </p:nvGrpSpPr>
          <p:grpSpPr>
            <a:xfrm>
              <a:off x="6192982" y="1507066"/>
              <a:ext cx="5029200" cy="3627765"/>
              <a:chOff x="6096002" y="2115153"/>
              <a:chExt cx="4603751" cy="3260403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6DCBCD3-3188-7244-A26D-B6C3B69E14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6002" y="2115153"/>
                <a:ext cx="4603751" cy="3260403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5D37AF4-20DD-1246-9AA1-CC295D94D225}"/>
                  </a:ext>
                </a:extLst>
              </p:cNvPr>
              <p:cNvSpPr txBox="1"/>
              <p:nvPr/>
            </p:nvSpPr>
            <p:spPr>
              <a:xfrm>
                <a:off x="9128481" y="3645248"/>
                <a:ext cx="1260402" cy="388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Mainz-19</a:t>
                </a: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7181BFF-6C7A-BF42-9751-809013113273}"/>
                </a:ext>
              </a:extLst>
            </p:cNvPr>
            <p:cNvSpPr/>
            <p:nvPr/>
          </p:nvSpPr>
          <p:spPr>
            <a:xfrm>
              <a:off x="9409045" y="3620503"/>
              <a:ext cx="1874311" cy="4328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i="1" dirty="0" err="1"/>
                <a:t>m</a:t>
              </a:r>
              <a:r>
                <a:rPr lang="en-US" b="0" i="1" baseline="-25000" dirty="0" err="1">
                  <a:latin typeface="Symbol" pitchFamily="2" charset="2"/>
                </a:rPr>
                <a:t>p</a:t>
              </a:r>
              <a:r>
                <a:rPr lang="en-US" b="0" i="1" baseline="-25000" dirty="0">
                  <a:latin typeface="Symbol" pitchFamily="2" charset="2"/>
                </a:rPr>
                <a:t> </a:t>
              </a:r>
              <a:r>
                <a:rPr lang="en-US" b="0" dirty="0">
                  <a:latin typeface="Symbol" pitchFamily="2" charset="2"/>
                </a:rPr>
                <a:t>=</a:t>
              </a:r>
              <a:r>
                <a:rPr lang="en-US" b="0" dirty="0"/>
                <a:t>200 MeV</a:t>
              </a:r>
              <a:endParaRPr lang="en-US" b="0" i="1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CFB247E-9BB6-2242-80E2-47D958F2BC67}"/>
              </a:ext>
            </a:extLst>
          </p:cNvPr>
          <p:cNvSpPr txBox="1"/>
          <p:nvPr/>
        </p:nvSpPr>
        <p:spPr>
          <a:xfrm>
            <a:off x="6869922" y="8585468"/>
            <a:ext cx="551433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Dominated by two pion states at large time</a:t>
            </a:r>
          </a:p>
        </p:txBody>
      </p:sp>
    </p:spTree>
    <p:extLst>
      <p:ext uri="{BB962C8B-B14F-4D97-AF65-F5344CB8AC3E}">
        <p14:creationId xmlns:p14="http://schemas.microsoft.com/office/powerpoint/2010/main" val="3358026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338FFD71-8C3E-4E49-8FC0-8C909B439A4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" b="427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B340E93-458C-F846-811A-3F1F0530A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BNL E821 Measurement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038E8A-3768-F145-8087-83C274552E0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en-US" sz="4400" i="1" dirty="0"/>
              <a:t>a</a:t>
            </a:r>
            <a:r>
              <a:rPr lang="en-US" sz="4400" baseline="-25000" dirty="0">
                <a:latin typeface="Symbol" pitchFamily="2" charset="2"/>
              </a:rPr>
              <a:t>m</a:t>
            </a:r>
            <a:r>
              <a:rPr lang="en-US" sz="4400" dirty="0">
                <a:latin typeface="Symbol" pitchFamily="2" charset="2"/>
              </a:rPr>
              <a:t> = </a:t>
            </a:r>
            <a:r>
              <a:rPr lang="en-US" sz="4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116592089(63) 10</a:t>
            </a:r>
            <a:r>
              <a:rPr lang="en-US" sz="44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-11 </a:t>
            </a:r>
            <a:r>
              <a:rPr lang="en-US" sz="4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(0.54 ppm)</a:t>
            </a:r>
            <a:endParaRPr lang="en-US" sz="4400" baseline="30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4400" baseline="-25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A83936-9565-DD4A-A941-D8178A07D5C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45115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D1D9E-0097-1145-A0FA-995478E5A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82137" y="683928"/>
            <a:ext cx="11099800" cy="2159000"/>
          </a:xfrm>
        </p:spPr>
        <p:txBody>
          <a:bodyPr>
            <a:normAutofit fontScale="90000"/>
          </a:bodyPr>
          <a:lstStyle/>
          <a:p>
            <a:r>
              <a:rPr lang="en-US" sz="7300" dirty="0">
                <a:latin typeface="Calibri" panose="020F0502020204030204" pitchFamily="34" charset="0"/>
                <a:cs typeface="Calibri" panose="020F0502020204030204" pitchFamily="34" charset="0"/>
              </a:rPr>
              <a:t>Bounding method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D4823-DABA-9247-A43F-0A19C794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849" y="7998709"/>
            <a:ext cx="216406" cy="348813"/>
          </a:xfrm>
        </p:spPr>
        <p:txBody>
          <a:bodyPr/>
          <a:lstStyle/>
          <a:p>
            <a:fld id="{80E9FF6C-AE0E-F445-99E1-AF7F888FEB6A}" type="slidenum">
              <a:rPr lang="en-US" smtClean="0"/>
              <a:t>20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AA44D2-9216-A14A-8CF4-6C2920B9FA73}"/>
              </a:ext>
            </a:extLst>
          </p:cNvPr>
          <p:cNvSpPr txBox="1"/>
          <p:nvPr/>
        </p:nvSpPr>
        <p:spPr>
          <a:xfrm>
            <a:off x="7764741" y="5249526"/>
            <a:ext cx="4402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(much) Shorter distances possible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9F69416-AD7A-DC4F-8FF6-CC3EE4842F6A}"/>
              </a:ext>
            </a:extLst>
          </p:cNvPr>
          <p:cNvGrpSpPr/>
          <p:nvPr/>
        </p:nvGrpSpPr>
        <p:grpSpPr>
          <a:xfrm>
            <a:off x="7531771" y="5870999"/>
            <a:ext cx="4868109" cy="3432018"/>
            <a:chOff x="6594360" y="4014116"/>
            <a:chExt cx="3964202" cy="284388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4005E8-3CB7-F84C-B93D-AE942A12F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94360" y="4014116"/>
              <a:ext cx="3964202" cy="284388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19464E-7A27-5C41-A29D-C3100ACB6735}"/>
                </a:ext>
              </a:extLst>
            </p:cNvPr>
            <p:cNvSpPr txBox="1"/>
            <p:nvPr/>
          </p:nvSpPr>
          <p:spPr>
            <a:xfrm>
              <a:off x="7461718" y="5886190"/>
              <a:ext cx="2445381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latin typeface="Calibri" panose="020F0502020204030204" pitchFamily="34" charset="0"/>
                  <a:cs typeface="Calibri" panose="020F0502020204030204" pitchFamily="34" charset="0"/>
                </a:rPr>
                <a:t>RBC/UKQCD (preliminary)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3DF548-0FC4-9748-87FE-7F3F483261AB}"/>
                </a:ext>
              </a:extLst>
            </p:cNvPr>
            <p:cNvSpPr txBox="1"/>
            <p:nvPr/>
          </p:nvSpPr>
          <p:spPr>
            <a:xfrm>
              <a:off x="7320452" y="4266505"/>
              <a:ext cx="2727910" cy="375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>
                  <a:latin typeface="Calibri" panose="020F0502020204030204" pitchFamily="34" charset="0"/>
                  <a:cs typeface="Calibri" panose="020F0502020204030204" pitchFamily="34" charset="0"/>
                </a:rPr>
                <a:t>Statistical error 6x smaller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A6EAF2-C793-4145-9A2C-6FF1DD935533}"/>
              </a:ext>
            </a:extLst>
          </p:cNvPr>
          <p:cNvGrpSpPr/>
          <p:nvPr/>
        </p:nvGrpSpPr>
        <p:grpSpPr>
          <a:xfrm>
            <a:off x="2839626" y="5384131"/>
            <a:ext cx="4135486" cy="4121375"/>
            <a:chOff x="1983168" y="3567508"/>
            <a:chExt cx="3347518" cy="321751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88027C8-5FB9-8D46-ADB2-3AF9E4BB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3168" y="3567508"/>
              <a:ext cx="3347518" cy="321751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A8F216-D831-224D-8062-83D7FD75487D}"/>
                </a:ext>
              </a:extLst>
            </p:cNvPr>
            <p:cNvSpPr txBox="1"/>
            <p:nvPr/>
          </p:nvSpPr>
          <p:spPr>
            <a:xfrm>
              <a:off x="2667704" y="4266505"/>
              <a:ext cx="1112383" cy="432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Calibri" panose="020F0502020204030204" pitchFamily="34" charset="0"/>
                  <a:cs typeface="Calibri" panose="020F0502020204030204" pitchFamily="34" charset="0"/>
                </a:rPr>
                <a:t>FHM-19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2BFFFD5-168B-3E45-956A-5973D4177510}"/>
              </a:ext>
            </a:extLst>
          </p:cNvPr>
          <p:cNvSpPr txBox="1"/>
          <p:nvPr/>
        </p:nvSpPr>
        <p:spPr>
          <a:xfrm>
            <a:off x="175889" y="5511721"/>
            <a:ext cx="23022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Fit </a:t>
            </a:r>
            <a:r>
              <a:rPr lang="en-US" sz="3600" b="0" dirty="0"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FHM-19, ETM-19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342EA49-9034-1C45-A4B6-072281ABFEDE}"/>
              </a:ext>
            </a:extLst>
          </p:cNvPr>
          <p:cNvGrpSpPr/>
          <p:nvPr/>
        </p:nvGrpSpPr>
        <p:grpSpPr>
          <a:xfrm>
            <a:off x="212469" y="1246401"/>
            <a:ext cx="12724170" cy="3827442"/>
            <a:chOff x="199193" y="25501"/>
            <a:chExt cx="11928908" cy="358822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4DB0150-0630-CA41-AEED-BC9197B34BF2}"/>
                </a:ext>
              </a:extLst>
            </p:cNvPr>
            <p:cNvGrpSpPr/>
            <p:nvPr/>
          </p:nvGrpSpPr>
          <p:grpSpPr>
            <a:xfrm>
              <a:off x="199193" y="25501"/>
              <a:ext cx="11928908" cy="3588227"/>
              <a:chOff x="199193" y="25501"/>
              <a:chExt cx="11928908" cy="3588227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062ADDF5-7C36-8C43-A671-686CB8AC8F9B}"/>
                  </a:ext>
                </a:extLst>
              </p:cNvPr>
              <p:cNvGrpSpPr/>
              <p:nvPr/>
            </p:nvGrpSpPr>
            <p:grpSpPr>
              <a:xfrm>
                <a:off x="199193" y="25501"/>
                <a:ext cx="11928908" cy="3332207"/>
                <a:chOff x="199193" y="25501"/>
                <a:chExt cx="11928908" cy="3332207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6FBC5106-4578-D244-BC10-3815AEEC1F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99193" y="972732"/>
                  <a:ext cx="11425697" cy="2384976"/>
                </a:xfrm>
                <a:prstGeom prst="rect">
                  <a:avLst/>
                </a:prstGeom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53F4061-E5F8-B04D-B822-1AD6DDF77D5D}"/>
                    </a:ext>
                  </a:extLst>
                </p:cNvPr>
                <p:cNvSpPr txBox="1"/>
                <p:nvPr/>
              </p:nvSpPr>
              <p:spPr>
                <a:xfrm>
                  <a:off x="7387407" y="1411351"/>
                  <a:ext cx="1666923" cy="3751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A. Meyer, et al.</a:t>
                  </a: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E9474FD-A649-AD43-B8D5-FF2492DB3530}"/>
                    </a:ext>
                  </a:extLst>
                </p:cNvPr>
                <p:cNvSpPr txBox="1"/>
                <p:nvPr/>
              </p:nvSpPr>
              <p:spPr>
                <a:xfrm>
                  <a:off x="6340459" y="25501"/>
                  <a:ext cx="5787642" cy="8252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2560" b="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Mainz-19, RBC/UKQCD: Improved method </a:t>
                  </a:r>
                </a:p>
                <a:p>
                  <a:pPr algn="l"/>
                  <a:r>
                    <a:rPr lang="en-US" sz="2560" b="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using long distance correlator reconstruction</a:t>
                  </a: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F33297D-7A1F-0141-A807-06FD310C42C7}"/>
                    </a:ext>
                  </a:extLst>
                </p:cNvPr>
                <p:cNvSpPr txBox="1"/>
                <p:nvPr/>
              </p:nvSpPr>
              <p:spPr>
                <a:xfrm>
                  <a:off x="915330" y="136352"/>
                  <a:ext cx="3827971" cy="8252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2560" b="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Original method: </a:t>
                  </a:r>
                </a:p>
                <a:p>
                  <a:pPr algn="l"/>
                  <a:r>
                    <a:rPr lang="en-US" sz="2560" b="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BMW-17,20,  RBC/UKQCD-18</a:t>
                  </a:r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3FC37A1-2EAE-C84F-8AAC-9DE3654C4F6C}"/>
                  </a:ext>
                </a:extLst>
              </p:cNvPr>
              <p:cNvSpPr txBox="1"/>
              <p:nvPr/>
            </p:nvSpPr>
            <p:spPr>
              <a:xfrm>
                <a:off x="3157281" y="3180917"/>
                <a:ext cx="529291" cy="4328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t/</a:t>
                </a:r>
                <a:r>
                  <a:rPr lang="en-US" b="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endParaRPr lang="en-US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041E235-837F-5749-99A5-C81E532B773E}"/>
                </a:ext>
              </a:extLst>
            </p:cNvPr>
            <p:cNvSpPr/>
            <p:nvPr/>
          </p:nvSpPr>
          <p:spPr>
            <a:xfrm>
              <a:off x="8963955" y="3060712"/>
              <a:ext cx="529291" cy="4328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dirty="0">
                  <a:latin typeface="Calibri" panose="020F0502020204030204" pitchFamily="34" charset="0"/>
                  <a:cs typeface="Calibri" panose="020F0502020204030204" pitchFamily="34" charset="0"/>
                </a:rPr>
                <a:t>t/</a:t>
              </a:r>
              <a:r>
                <a:rPr lang="en-US" b="0" i="1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US"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212AF63-AB51-814E-A939-6CA2B2FCF66E}"/>
              </a:ext>
            </a:extLst>
          </p:cNvPr>
          <p:cNvSpPr txBox="1"/>
          <p:nvPr/>
        </p:nvSpPr>
        <p:spPr>
          <a:xfrm>
            <a:off x="191385" y="6883746"/>
            <a:ext cx="2685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replace data beyond t</a:t>
            </a:r>
            <a:r>
              <a:rPr lang="en-US" sz="2000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endParaRPr 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with multi-exponential, </a:t>
            </a:r>
          </a:p>
          <a:p>
            <a:pPr algn="l"/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multi-operator fit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EB5AF4-3ED2-214E-A81E-35319381CA4F}"/>
              </a:ext>
            </a:extLst>
          </p:cNvPr>
          <p:cNvSpPr txBox="1"/>
          <p:nvPr/>
        </p:nvSpPr>
        <p:spPr>
          <a:xfrm>
            <a:off x="699923" y="8984981"/>
            <a:ext cx="30136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0A40AA-B34D-2A4E-A634-352FA75FE4AC}"/>
              </a:ext>
            </a:extLst>
          </p:cNvPr>
          <p:cNvSpPr/>
          <p:nvPr/>
        </p:nvSpPr>
        <p:spPr>
          <a:xfrm>
            <a:off x="8797875" y="3949224"/>
            <a:ext cx="23358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RBC/UKQCD (preliminary)</a:t>
            </a:r>
          </a:p>
        </p:txBody>
      </p:sp>
    </p:spTree>
    <p:extLst>
      <p:ext uri="{BB962C8B-B14F-4D97-AF65-F5344CB8AC3E}">
        <p14:creationId xmlns:p14="http://schemas.microsoft.com/office/powerpoint/2010/main" val="1691096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30C28-D170-0049-B998-338E63402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926" y="610354"/>
            <a:ext cx="11759517" cy="1784736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BMW-20 continuum extrapolation ( </a:t>
            </a:r>
            <a:r>
              <a:rPr lang="en-US" sz="4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en-US" sz="4800" baseline="-25000" dirty="0">
                <a:latin typeface="Symbol" pitchFamily="2" charset="2"/>
                <a:cs typeface="Calibri Light" panose="020F0302020204030204" pitchFamily="34" charset="0"/>
              </a:rPr>
              <a:t>W</a:t>
            </a:r>
            <a:r>
              <a:rPr lang="en-US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 + </a:t>
            </a:r>
            <a:r>
              <a:rPr lang="en-US" sz="4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w</a:t>
            </a:r>
            <a:r>
              <a:rPr lang="en-US" sz="48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0</a:t>
            </a:r>
            <a:r>
              <a:rPr lang="en-US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br>
              <a:rPr lang="en-US" sz="4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3B877-A59C-624C-9CC1-308E54FE2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3904" y="9296400"/>
            <a:ext cx="330219" cy="348813"/>
          </a:xfrm>
        </p:spPr>
        <p:txBody>
          <a:bodyPr/>
          <a:lstStyle/>
          <a:p>
            <a:fld id="{80E9FF6C-AE0E-F445-99E1-AF7F888FEB6A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0F3CBC-4E69-C141-A073-B0E77B3A30A8}"/>
              </a:ext>
            </a:extLst>
          </p:cNvPr>
          <p:cNvSpPr txBox="1"/>
          <p:nvPr/>
        </p:nvSpPr>
        <p:spPr>
          <a:xfrm>
            <a:off x="423114" y="6881878"/>
            <a:ext cx="7372531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60" b="0" dirty="0"/>
              <a:t>634.6 (2.7)(3.7)(0.5)(...) x 10</a:t>
            </a:r>
            <a:r>
              <a:rPr lang="en-US" sz="2560" b="0" baseline="30000" dirty="0"/>
              <a:t>-10</a:t>
            </a:r>
            <a:r>
              <a:rPr lang="en-US" sz="2560" b="0" dirty="0"/>
              <a:t> (stat, taste, CL, …)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187AC76-29B5-3248-8487-8B9D3695CE00}"/>
                  </a:ext>
                </a:extLst>
              </p:cNvPr>
              <p:cNvSpPr txBox="1"/>
              <p:nvPr/>
            </p:nvSpPr>
            <p:spPr>
              <a:xfrm>
                <a:off x="126771" y="7657791"/>
                <a:ext cx="4134031" cy="651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60" b="0" i="1" dirty="0" err="1"/>
                  <a:t>L</a:t>
                </a:r>
                <a:r>
                  <a:rPr lang="en-US" sz="2560" b="0" baseline="-25000" dirty="0" err="1"/>
                  <a:t>ref</a:t>
                </a:r>
                <a:r>
                  <a:rPr lang="en-US" sz="2560" b="0" baseline="-25000" dirty="0"/>
                  <a:t> </a:t>
                </a:r>
                <a:r>
                  <a:rPr lang="en-US" sz="2560" b="0" dirty="0"/>
                  <a:t>= 6.272 </a:t>
                </a:r>
                <a:r>
                  <a:rPr lang="en-US" sz="2560" b="0" dirty="0" err="1"/>
                  <a:t>fm</a:t>
                </a:r>
                <a:r>
                  <a:rPr lang="en-US" sz="2560" b="0" dirty="0"/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6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560" b="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560" b="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56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560" b="0" i="1" dirty="0" err="1"/>
                  <a:t>T</a:t>
                </a:r>
                <a:r>
                  <a:rPr lang="en-US" sz="2560" b="0" baseline="-25000" dirty="0" err="1"/>
                  <a:t>ref</a:t>
                </a:r>
                <a:endParaRPr lang="en-US" sz="2560" b="0" i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187AC76-29B5-3248-8487-8B9D3695C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71" y="7657791"/>
                <a:ext cx="4134031" cy="651460"/>
              </a:xfrm>
              <a:prstGeom prst="rect">
                <a:avLst/>
              </a:prstGeom>
              <a:blipFill>
                <a:blip r:embed="rId2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C38889CE-673B-5F4F-9FD0-C7C19CBA76F7}"/>
              </a:ext>
            </a:extLst>
          </p:cNvPr>
          <p:cNvSpPr txBox="1"/>
          <p:nvPr/>
        </p:nvSpPr>
        <p:spPr>
          <a:xfrm>
            <a:off x="455723" y="8427964"/>
            <a:ext cx="5216492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60" b="0" dirty="0"/>
              <a:t>(FV correction 18.7(2.5), IB 5.7(…))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60148F-67B7-8B4A-8E78-44F1BCCD9D08}"/>
              </a:ext>
            </a:extLst>
          </p:cNvPr>
          <p:cNvGrpSpPr/>
          <p:nvPr/>
        </p:nvGrpSpPr>
        <p:grpSpPr>
          <a:xfrm>
            <a:off x="8098456" y="2538589"/>
            <a:ext cx="4034146" cy="6757811"/>
            <a:chOff x="7232077" y="1236927"/>
            <a:chExt cx="3782012" cy="633544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638DB13-E6BB-E945-9FC5-CDF72382C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2077" y="1236927"/>
              <a:ext cx="3713018" cy="522375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158335-DE78-3342-B13E-DABBF538746D}"/>
                </a:ext>
              </a:extLst>
            </p:cNvPr>
            <p:cNvSpPr txBox="1"/>
            <p:nvPr/>
          </p:nvSpPr>
          <p:spPr>
            <a:xfrm>
              <a:off x="7500206" y="6679660"/>
              <a:ext cx="3513883" cy="455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60" b="0" i="1" dirty="0"/>
                <a:t>w</a:t>
              </a:r>
              <a:r>
                <a:rPr lang="en-US" sz="2560" b="0" baseline="-25000" dirty="0"/>
                <a:t>0</a:t>
              </a:r>
              <a:r>
                <a:rPr lang="en-US" sz="2560" b="0" dirty="0"/>
                <a:t> = 0.17236(29)(63) </a:t>
              </a:r>
              <a:r>
                <a:rPr lang="en-US" sz="2560" b="0" dirty="0" err="1"/>
                <a:t>fm</a:t>
              </a:r>
              <a:endParaRPr lang="en-US" sz="2560" b="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86040B8-E379-2B47-9119-A12DA3CAA7F3}"/>
                </a:ext>
              </a:extLst>
            </p:cNvPr>
            <p:cNvSpPr txBox="1"/>
            <p:nvPr/>
          </p:nvSpPr>
          <p:spPr>
            <a:xfrm>
              <a:off x="9122550" y="7116481"/>
              <a:ext cx="1092848" cy="455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60" b="0" dirty="0"/>
                <a:t>(0.4%)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1376984-970B-A74A-856D-32C31CD34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26" y="2555448"/>
            <a:ext cx="5770921" cy="377394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79E3F9C-8548-1243-9967-7726BC32F2D8}"/>
              </a:ext>
            </a:extLst>
          </p:cNvPr>
          <p:cNvSpPr/>
          <p:nvPr/>
        </p:nvSpPr>
        <p:spPr>
          <a:xfrm>
            <a:off x="2659985" y="1899148"/>
            <a:ext cx="1720343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b="0" i="1" dirty="0"/>
              <a:t>a</a:t>
            </a:r>
            <a:r>
              <a:rPr lang="en-US" sz="2133" b="0" i="1" baseline="-25000" dirty="0">
                <a:latin typeface="Symbol" pitchFamily="2" charset="2"/>
              </a:rPr>
              <a:t>m</a:t>
            </a:r>
            <a:r>
              <a:rPr lang="en-US" sz="2133" b="0" i="1" dirty="0">
                <a:latin typeface="Symbol" pitchFamily="2" charset="2"/>
              </a:rPr>
              <a:t> </a:t>
            </a:r>
            <a:r>
              <a:rPr lang="en-US" sz="2133" b="0" dirty="0">
                <a:latin typeface="Symbol" pitchFamily="2" charset="2"/>
              </a:rPr>
              <a:t>+ </a:t>
            </a:r>
            <a:r>
              <a:rPr lang="en-US" sz="2133" b="0" i="1" dirty="0"/>
              <a:t>a</a:t>
            </a:r>
            <a:r>
              <a:rPr lang="en-US" sz="2133" b="0" baseline="30000" dirty="0">
                <a:latin typeface="Symbol" pitchFamily="2" charset="2"/>
              </a:rPr>
              <a:t>2</a:t>
            </a:r>
            <a:r>
              <a:rPr lang="en-US" sz="2133" b="0" dirty="0">
                <a:latin typeface="Symbol" pitchFamily="2" charset="2"/>
              </a:rPr>
              <a:t>  (+</a:t>
            </a:r>
            <a:r>
              <a:rPr lang="en-US" sz="2133" b="0" i="1" dirty="0"/>
              <a:t>a</a:t>
            </a:r>
            <a:r>
              <a:rPr lang="en-US" sz="2133" b="0" baseline="30000" dirty="0"/>
              <a:t>4</a:t>
            </a:r>
            <a:r>
              <a:rPr lang="en-US" sz="2560" b="0" dirty="0"/>
              <a:t>)</a:t>
            </a:r>
            <a:endParaRPr lang="en-US" sz="1280" b="0" baseline="30000" dirty="0"/>
          </a:p>
        </p:txBody>
      </p:sp>
    </p:spTree>
    <p:extLst>
      <p:ext uri="{BB962C8B-B14F-4D97-AF65-F5344CB8AC3E}">
        <p14:creationId xmlns:p14="http://schemas.microsoft.com/office/powerpoint/2010/main" val="3286263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3213A-286C-DC49-A061-4FED01733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963515"/>
            <a:ext cx="11216640" cy="1413934"/>
          </a:xfrm>
        </p:spPr>
        <p:txBody>
          <a:bodyPr>
            <a:noAutofit/>
          </a:bodyPr>
          <a:lstStyle/>
          <a:p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RBC/UKQCD-18 continuum limit ( </a:t>
            </a:r>
            <a:r>
              <a:rPr lang="en-US" sz="5400" i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5400" baseline="-25000" dirty="0">
                <a:latin typeface="Symbol" pitchFamily="2" charset="2"/>
                <a:cs typeface="Calibri" panose="020F0502020204030204" pitchFamily="34" charset="0"/>
              </a:rPr>
              <a:t>W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 )</a:t>
            </a:r>
            <a:b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8A16-FE4E-F14D-B21C-AEFF4F9D7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3904" y="9296400"/>
            <a:ext cx="330219" cy="348813"/>
          </a:xfrm>
        </p:spPr>
        <p:txBody>
          <a:bodyPr/>
          <a:lstStyle/>
          <a:p>
            <a:fld id="{80E9FF6C-AE0E-F445-99E1-AF7F888FEB6A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78D454-7746-6346-AD63-629395985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84" y="2763716"/>
            <a:ext cx="3915548" cy="33909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E0F288-E69D-394E-BBA1-35FBCA6E3F1A}"/>
              </a:ext>
            </a:extLst>
          </p:cNvPr>
          <p:cNvSpPr txBox="1"/>
          <p:nvPr/>
        </p:nvSpPr>
        <p:spPr>
          <a:xfrm>
            <a:off x="1399703" y="8370785"/>
            <a:ext cx="105288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Light quark: 647.9 (14.2)(</a:t>
            </a:r>
            <a:r>
              <a:rPr lang="en-US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2.8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)(</a:t>
            </a:r>
            <a:r>
              <a:rPr lang="en-US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1.5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)(3.7)(…) x 10</a:t>
            </a:r>
            <a:r>
              <a:rPr lang="en-US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-10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 (statistical, </a:t>
            </a:r>
            <a:r>
              <a:rPr lang="en-US" b="0" i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, scale setting, FV, …)</a:t>
            </a:r>
          </a:p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           total: 705.9 (14.6)(</a:t>
            </a:r>
            <a:r>
              <a:rPr lang="en-US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2.9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)(</a:t>
            </a:r>
            <a:r>
              <a:rPr lang="en-US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1.8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)(3.7)(…) x 10</a:t>
            </a:r>
            <a:r>
              <a:rPr lang="en-US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-10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 (statistical, </a:t>
            </a:r>
            <a:r>
              <a:rPr lang="en-US" b="0" i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, scale setting, FV, …)</a:t>
            </a:r>
          </a:p>
          <a:p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C094C8-4E4D-E542-851C-719488A73F3D}"/>
              </a:ext>
            </a:extLst>
          </p:cNvPr>
          <p:cNvSpPr txBox="1"/>
          <p:nvPr/>
        </p:nvSpPr>
        <p:spPr>
          <a:xfrm>
            <a:off x="633984" y="6515118"/>
            <a:ext cx="7882077" cy="1963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0" indent="-304810" algn="l">
              <a:buFont typeface="Arial" panose="020B0604020202020204" pitchFamily="34" charset="0"/>
              <a:buChar char="•"/>
            </a:pPr>
            <a:r>
              <a:rPr lang="en-US" b="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</a:t>
            </a:r>
            <a:r>
              <a:rPr lang="en-US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 = 1.730 GeV results differ by a few </a:t>
            </a:r>
          </a:p>
          <a:p>
            <a:pPr algn="l"/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     percent  from continuum limit</a:t>
            </a:r>
          </a:p>
          <a:p>
            <a:pPr marL="304810" indent="-304810" algn="l">
              <a:buFont typeface="Arial" panose="020B0604020202020204" pitchFamily="34" charset="0"/>
              <a:buChar char="•"/>
            </a:pP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2.7 GeV lattice underway to compliment </a:t>
            </a:r>
          </a:p>
          <a:p>
            <a:pPr algn="l"/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     1.730, and 2.359 GeV </a:t>
            </a:r>
          </a:p>
          <a:p>
            <a:endParaRPr lang="en-US" sz="256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96F462-39E6-7944-A6F6-BA33CBA8BB3F}"/>
                  </a:ext>
                </a:extLst>
              </p:cNvPr>
              <p:cNvSpPr txBox="1"/>
              <p:nvPr/>
            </p:nvSpPr>
            <p:spPr>
              <a:xfrm>
                <a:off x="2066031" y="2161496"/>
                <a:ext cx="1573581" cy="945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i="1" dirty="0"/>
                  <a:t>a</a:t>
                </a:r>
                <a:r>
                  <a:rPr lang="en-US" sz="2987" i="1" baseline="-25000" dirty="0">
                    <a:latin typeface="Symbol" pitchFamily="2" charset="2"/>
                  </a:rPr>
                  <a:t>m</a:t>
                </a:r>
                <a14:m>
                  <m:oMath xmlns:m="http://schemas.openxmlformats.org/officeDocument/2006/math">
                    <m:r>
                      <a:rPr lang="en-US" sz="2987" i="1">
                        <a:latin typeface="Cambria Math" panose="02040503050406030204" pitchFamily="18" charset="0"/>
                      </a:rPr>
                      <m:t> +</m:t>
                    </m:r>
                    <m:r>
                      <a:rPr lang="en-US" sz="2987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987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987" baseline="3000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560" baseline="30000" dirty="0"/>
              </a:p>
              <a:p>
                <a:endParaRPr lang="en-US" sz="256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96F462-39E6-7944-A6F6-BA33CBA8B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6031" y="2161496"/>
                <a:ext cx="1573581" cy="9459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9651D55C-88F8-ED4E-8509-5E0857A9078C}"/>
              </a:ext>
            </a:extLst>
          </p:cNvPr>
          <p:cNvGrpSpPr/>
          <p:nvPr/>
        </p:nvGrpSpPr>
        <p:grpSpPr>
          <a:xfrm>
            <a:off x="5929869" y="2301677"/>
            <a:ext cx="7063643" cy="5107715"/>
            <a:chOff x="5774607" y="1084890"/>
            <a:chExt cx="5871443" cy="40378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7AB2E9-3BFA-B445-909C-102C4F742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74607" y="1084890"/>
              <a:ext cx="5871443" cy="373989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E2866E-2E08-EB42-AFF2-8E2F91C8DD98}"/>
                </a:ext>
              </a:extLst>
            </p:cNvPr>
            <p:cNvSpPr txBox="1"/>
            <p:nvPr/>
          </p:nvSpPr>
          <p:spPr>
            <a:xfrm>
              <a:off x="7039632" y="4757797"/>
              <a:ext cx="3091547" cy="364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Calibri" panose="020F0502020204030204" pitchFamily="34" charset="0"/>
                  <a:cs typeface="Calibri" panose="020F0502020204030204" pitchFamily="34" charset="0"/>
                </a:rPr>
                <a:t>(strange quark contribution)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EADDE99-FDC5-994A-9455-C797292B9B66}"/>
              </a:ext>
            </a:extLst>
          </p:cNvPr>
          <p:cNvSpPr txBox="1"/>
          <p:nvPr/>
        </p:nvSpPr>
        <p:spPr>
          <a:xfrm>
            <a:off x="545610" y="3701854"/>
            <a:ext cx="11825206" cy="207236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More than doubled statistics on current ensembles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Improved bounding method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Estimate sub-percent total error with these improvements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Need to add 3</a:t>
            </a:r>
            <a:r>
              <a:rPr lang="en-US" sz="3200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lattice spacing to reach  0.7 % error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555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47FBC-307A-6344-9452-DEEF04D55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0" y="1364827"/>
            <a:ext cx="12339781" cy="141393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Aubin, </a:t>
            </a:r>
            <a:r>
              <a:rPr lang="en-US" sz="4400" i="1" dirty="0">
                <a:latin typeface="Calibri" panose="020F0502020204030204" pitchFamily="34" charset="0"/>
                <a:cs typeface="Calibri" panose="020F0502020204030204" pitchFamily="34" charset="0"/>
              </a:rPr>
              <a:t>et al.-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20 continuum limit ( </a:t>
            </a:r>
            <a:r>
              <a:rPr lang="en-US" sz="4400" i="1" dirty="0" err="1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4400" i="1" baseline="-25000" dirty="0" err="1">
                <a:latin typeface="Symbol" pitchFamily="2" charset="2"/>
                <a:cs typeface="Calibri" panose="020F0502020204030204" pitchFamily="34" charset="0"/>
              </a:rPr>
              <a:t>p</a:t>
            </a:r>
            <a:r>
              <a:rPr lang="en-US" sz="44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4400" i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4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 from FHM 19)</a:t>
            </a:r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/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0DD99-FDC4-494A-A584-DED5EEFE9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3904" y="9296400"/>
            <a:ext cx="330219" cy="348813"/>
          </a:xfrm>
        </p:spPr>
        <p:txBody>
          <a:bodyPr/>
          <a:lstStyle/>
          <a:p>
            <a:fld id="{80E9FF6C-AE0E-F445-99E1-AF7F888FEB6A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DD8D63-84E5-CE47-ABE9-E0E458DA2F8D}"/>
              </a:ext>
            </a:extLst>
          </p:cNvPr>
          <p:cNvSpPr txBox="1"/>
          <p:nvPr/>
        </p:nvSpPr>
        <p:spPr>
          <a:xfrm>
            <a:off x="1168128" y="6718956"/>
            <a:ext cx="10867077" cy="127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60" b="0" dirty="0">
                <a:latin typeface="Calibri" panose="020F0502020204030204" pitchFamily="34" charset="0"/>
                <a:cs typeface="Calibri" panose="020F0502020204030204" pitchFamily="34" charset="0"/>
              </a:rPr>
              <a:t>651 (20)(</a:t>
            </a:r>
            <a:r>
              <a:rPr lang="en-US" sz="256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2560" b="0" dirty="0">
                <a:latin typeface="Calibri" panose="020F0502020204030204" pitchFamily="34" charset="0"/>
                <a:cs typeface="Calibri" panose="020F0502020204030204" pitchFamily="34" charset="0"/>
              </a:rPr>
              <a:t>)(</a:t>
            </a:r>
            <a:r>
              <a:rPr lang="en-US" sz="256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2560" b="0" dirty="0">
                <a:latin typeface="Calibri" panose="020F0502020204030204" pitchFamily="34" charset="0"/>
                <a:cs typeface="Calibri" panose="020F0502020204030204" pitchFamily="34" charset="0"/>
              </a:rPr>
              <a:t>) x 10</a:t>
            </a:r>
            <a:r>
              <a:rPr lang="en-US" sz="2560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-10</a:t>
            </a:r>
            <a:r>
              <a:rPr lang="en-US" sz="256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56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560" b="0" dirty="0">
                <a:latin typeface="Calibri" panose="020F0502020204030204" pitchFamily="34" charset="0"/>
                <a:cs typeface="Calibri" panose="020F0502020204030204" pitchFamily="34" charset="0"/>
              </a:rPr>
              <a:t>Statistical, CL fit, scale setting (includes NLO taste breaking (and FV) corrections)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79683C0-70BF-A84D-BFEE-96B054098FED}"/>
                  </a:ext>
                </a:extLst>
              </p:cNvPr>
              <p:cNvSpPr/>
              <p:nvPr/>
            </p:nvSpPr>
            <p:spPr>
              <a:xfrm>
                <a:off x="7118892" y="3127083"/>
                <a:ext cx="1497526" cy="6175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413" b="0" i="1" dirty="0"/>
                  <a:t>a</a:t>
                </a:r>
                <a:r>
                  <a:rPr lang="en-US" sz="3413" b="0" i="1" baseline="-25000" dirty="0">
                    <a:latin typeface="Symbol" pitchFamily="2" charset="2"/>
                  </a:rPr>
                  <a:t>m</a:t>
                </a:r>
                <a14:m>
                  <m:oMath xmlns:m="http://schemas.openxmlformats.org/officeDocument/2006/math">
                    <m:r>
                      <a:rPr lang="en-US" sz="3413" i="1">
                        <a:latin typeface="Cambria Math" panose="02040503050406030204" pitchFamily="18" charset="0"/>
                      </a:rPr>
                      <m:t> +</m:t>
                    </m:r>
                    <m:r>
                      <a:rPr lang="en-US" sz="3413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413" b="0" baseline="30000">
                        <a:latin typeface="Cambria Math" panose="02040503050406030204" pitchFamily="18" charset="0"/>
                      </a:rPr>
                      <m:t>2 </m:t>
                    </m:r>
                  </m:oMath>
                </a14:m>
                <a:endParaRPr lang="en-US" sz="2133" baseline="30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79683C0-70BF-A84D-BFEE-96B054098F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8892" y="3127083"/>
                <a:ext cx="1497526" cy="617541"/>
              </a:xfrm>
              <a:prstGeom prst="rect">
                <a:avLst/>
              </a:prstGeom>
              <a:blipFill>
                <a:blip r:embed="rId2"/>
                <a:stretch>
                  <a:fillRect l="-10084" t="-16327" r="-2521" b="-3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404AF72-7AFA-1B45-80EF-5A6AFC0D49B5}"/>
              </a:ext>
            </a:extLst>
          </p:cNvPr>
          <p:cNvSpPr txBox="1"/>
          <p:nvPr/>
        </p:nvSpPr>
        <p:spPr>
          <a:xfrm>
            <a:off x="6894478" y="4997677"/>
            <a:ext cx="5402761" cy="1011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87695" indent="-487695" algn="l">
              <a:buFont typeface="Arial" panose="020B0604020202020204" pitchFamily="34" charset="0"/>
              <a:buChar char="•"/>
            </a:pPr>
            <a:r>
              <a:rPr lang="en-US" sz="2987" b="0" dirty="0">
                <a:latin typeface="Calibri" panose="020F0502020204030204" pitchFamily="34" charset="0"/>
                <a:cs typeface="Calibri" panose="020F0502020204030204" pitchFamily="34" charset="0"/>
              </a:rPr>
              <a:t>taste symmetry breaking large</a:t>
            </a:r>
          </a:p>
          <a:p>
            <a:pPr marL="487695" indent="-487695" algn="l">
              <a:buFont typeface="Arial" panose="020B0604020202020204" pitchFamily="34" charset="0"/>
              <a:buChar char="•"/>
            </a:pPr>
            <a:r>
              <a:rPr lang="en-US" sz="2987" b="0" dirty="0">
                <a:latin typeface="Calibri" panose="020F0502020204030204" pitchFamily="34" charset="0"/>
                <a:cs typeface="Calibri" panose="020F0502020204030204" pitchFamily="34" charset="0"/>
              </a:rPr>
              <a:t>corrected at NLO in </a:t>
            </a:r>
            <a:r>
              <a:rPr lang="en-US" sz="2987" b="0" dirty="0" err="1">
                <a:latin typeface="Calibri" panose="020F0502020204030204" pitchFamily="34" charset="0"/>
                <a:cs typeface="Calibri" panose="020F0502020204030204" pitchFamily="34" charset="0"/>
              </a:rPr>
              <a:t>SChPT</a:t>
            </a:r>
            <a:endParaRPr lang="en-US" sz="2987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FCC6F5-1210-144E-AFB5-37444C39880C}"/>
              </a:ext>
            </a:extLst>
          </p:cNvPr>
          <p:cNvSpPr txBox="1"/>
          <p:nvPr/>
        </p:nvSpPr>
        <p:spPr>
          <a:xfrm>
            <a:off x="8672666" y="3158277"/>
            <a:ext cx="665019" cy="552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87" b="0" dirty="0">
                <a:latin typeface="Calibri" panose="020F0502020204030204" pitchFamily="34" charset="0"/>
                <a:cs typeface="Calibri" panose="020F0502020204030204" pitchFamily="34" charset="0"/>
              </a:rPr>
              <a:t>Fit</a:t>
            </a:r>
            <a:endParaRPr lang="en-US" sz="2133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0AD472-64AD-CA4C-B6DC-5AC14582FAB6}"/>
              </a:ext>
            </a:extLst>
          </p:cNvPr>
          <p:cNvGrpSpPr/>
          <p:nvPr/>
        </p:nvGrpSpPr>
        <p:grpSpPr>
          <a:xfrm>
            <a:off x="894079" y="2594034"/>
            <a:ext cx="6593039" cy="4004425"/>
            <a:chOff x="838199" y="1288907"/>
            <a:chExt cx="6180974" cy="375414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A6CD81C-F223-7144-A1CC-FA82EC98CDF0}"/>
                </a:ext>
              </a:extLst>
            </p:cNvPr>
            <p:cNvGrpSpPr/>
            <p:nvPr/>
          </p:nvGrpSpPr>
          <p:grpSpPr>
            <a:xfrm>
              <a:off x="838199" y="1288907"/>
              <a:ext cx="6180974" cy="3754148"/>
              <a:chOff x="838199" y="1288907"/>
              <a:chExt cx="6180974" cy="375414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166B09E-EBC0-B841-B8DD-8EF93B6675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199" y="1288907"/>
                <a:ext cx="5089305" cy="3754148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57BF2C-1EF3-D94D-ACEB-F42529B49DA9}"/>
                  </a:ext>
                </a:extLst>
              </p:cNvPr>
              <p:cNvSpPr txBox="1"/>
              <p:nvPr/>
            </p:nvSpPr>
            <p:spPr>
              <a:xfrm>
                <a:off x="3845871" y="3542322"/>
                <a:ext cx="488716" cy="455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6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FV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CC8613-FE88-8648-94EF-9281FADF723E}"/>
                  </a:ext>
                </a:extLst>
              </p:cNvPr>
              <p:cNvSpPr txBox="1"/>
              <p:nvPr/>
            </p:nvSpPr>
            <p:spPr>
              <a:xfrm>
                <a:off x="3547402" y="2081028"/>
                <a:ext cx="1408438" cy="455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6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FV + taste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C39840C-D583-2D49-A2FB-6E60091F46C9}"/>
                  </a:ext>
                </a:extLst>
              </p:cNvPr>
              <p:cNvSpPr txBox="1"/>
              <p:nvPr/>
            </p:nvSpPr>
            <p:spPr>
              <a:xfrm>
                <a:off x="3560895" y="2990478"/>
                <a:ext cx="3458278" cy="4558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56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FV + taste + </a:t>
                </a:r>
                <a:r>
                  <a:rPr lang="en-US" sz="2560" b="0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sz="2560" b="0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sz="256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mis-tuning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B9681B-F3AD-7647-9836-DDB89A83CCEA}"/>
                </a:ext>
              </a:extLst>
            </p:cNvPr>
            <p:cNvSpPr txBox="1"/>
            <p:nvPr/>
          </p:nvSpPr>
          <p:spPr>
            <a:xfrm>
              <a:off x="1678304" y="3304390"/>
              <a:ext cx="1856277" cy="455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60" b="0" dirty="0">
                  <a:latin typeface="Calibri" panose="020F0502020204030204" pitchFamily="34" charset="0"/>
                  <a:cs typeface="Calibri" panose="020F0502020204030204" pitchFamily="34" charset="0"/>
                </a:rPr>
                <a:t>no correction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AC9C1EA-5FDD-B54B-B53E-EF05518BB3E9}"/>
              </a:ext>
            </a:extLst>
          </p:cNvPr>
          <p:cNvSpPr txBox="1"/>
          <p:nvPr/>
        </p:nvSpPr>
        <p:spPr>
          <a:xfrm>
            <a:off x="516494" y="3638024"/>
            <a:ext cx="11518711" cy="2872581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600" b="0" dirty="0">
                <a:latin typeface="Calibri" panose="020F0502020204030204" pitchFamily="34" charset="0"/>
                <a:cs typeface="Calibri" panose="020F0502020204030204" pitchFamily="34" charset="0"/>
              </a:rPr>
              <a:t>More than d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oubled statistics on finest ensemble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600" b="0" dirty="0">
                <a:latin typeface="Calibri" panose="020F0502020204030204" pitchFamily="34" charset="0"/>
                <a:cs typeface="Calibri" panose="020F0502020204030204" pitchFamily="34" charset="0"/>
              </a:rPr>
              <a:t>Improved low-mode average on finest ensemble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Added new coarsest ensem</a:t>
            </a:r>
            <a:r>
              <a:rPr lang="en-US" sz="3600" b="0" dirty="0">
                <a:latin typeface="Calibri" panose="020F0502020204030204" pitchFamily="34" charset="0"/>
                <a:cs typeface="Calibri" panose="020F0502020204030204" pitchFamily="34" charset="0"/>
              </a:rPr>
              <a:t>ble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Adding statistics for two </a:t>
            </a:r>
            <a:r>
              <a:rPr lang="en-US" sz="3600" b="0" dirty="0">
                <a:latin typeface="Calibri" panose="020F0502020204030204" pitchFamily="34" charset="0"/>
                <a:cs typeface="Calibri" panose="020F0502020204030204" pitchFamily="34" charset="0"/>
              </a:rPr>
              <a:t>finest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ensembles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Ai</a:t>
            </a:r>
            <a:r>
              <a:rPr lang="en-US" sz="3600" b="0" dirty="0">
                <a:latin typeface="Calibri" panose="020F0502020204030204" pitchFamily="34" charset="0"/>
                <a:cs typeface="Calibri" panose="020F0502020204030204" pitchFamily="34" charset="0"/>
              </a:rPr>
              <a:t>ming for 1% total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381776-82FA-CC4E-B84F-4FAA5E597672}"/>
              </a:ext>
            </a:extLst>
          </p:cNvPr>
          <p:cNvSpPr txBox="1"/>
          <p:nvPr/>
        </p:nvSpPr>
        <p:spPr>
          <a:xfrm>
            <a:off x="2115920" y="2125598"/>
            <a:ext cx="330859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(Light quark contribution)</a:t>
            </a:r>
          </a:p>
        </p:txBody>
      </p:sp>
    </p:spTree>
    <p:extLst>
      <p:ext uri="{BB962C8B-B14F-4D97-AF65-F5344CB8AC3E}">
        <p14:creationId xmlns:p14="http://schemas.microsoft.com/office/powerpoint/2010/main" val="365055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C2BFA-BFE0-A44E-949C-EB184C274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113" y="20831"/>
            <a:ext cx="11099800" cy="2159000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Disconnected contributions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7E53D-A190-2C43-926A-48AB1A71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3904" y="9296400"/>
            <a:ext cx="330219" cy="348813"/>
          </a:xfrm>
        </p:spPr>
        <p:txBody>
          <a:bodyPr/>
          <a:lstStyle/>
          <a:p>
            <a:fld id="{80E9FF6C-AE0E-F445-99E1-AF7F888FEB6A}" type="slidenum">
              <a:rPr lang="en-US" smtClean="0"/>
              <a:t>24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F01868-CB3F-4B4F-AEBA-87F03550B64A}"/>
              </a:ext>
            </a:extLst>
          </p:cNvPr>
          <p:cNvGrpSpPr/>
          <p:nvPr/>
        </p:nvGrpSpPr>
        <p:grpSpPr>
          <a:xfrm>
            <a:off x="5046748" y="4374842"/>
            <a:ext cx="6902482" cy="4182841"/>
            <a:chOff x="4731326" y="2024615"/>
            <a:chExt cx="6471077" cy="39214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36A051-D580-624A-8B9F-E181F7787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31326" y="2024615"/>
              <a:ext cx="6471077" cy="3921413"/>
            </a:xfrm>
            <a:prstGeom prst="rect">
              <a:avLst/>
            </a:prstGeom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09A9EC6-9EDC-BE44-BB0C-76076BE55D2B}"/>
                </a:ext>
              </a:extLst>
            </p:cNvPr>
            <p:cNvSpPr/>
            <p:nvPr/>
          </p:nvSpPr>
          <p:spPr>
            <a:xfrm>
              <a:off x="5126683" y="3019754"/>
              <a:ext cx="2840182" cy="3603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BMW 20  -13.15(1.28)(1.29)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9FEB39D-BDF4-5B40-BCFF-197AFA9F68F6}"/>
              </a:ext>
            </a:extLst>
          </p:cNvPr>
          <p:cNvSpPr txBox="1"/>
          <p:nvPr/>
        </p:nvSpPr>
        <p:spPr>
          <a:xfrm>
            <a:off x="652008" y="4965472"/>
            <a:ext cx="41526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0" indent="-304810" algn="l">
              <a:buFont typeface="Arial" panose="020B0604020202020204" pitchFamily="34" charset="0"/>
              <a:buChar char="•"/>
            </a:pPr>
            <a:r>
              <a:rPr lang="en-US" sz="2800" b="0" dirty="0"/>
              <a:t>More groups needed</a:t>
            </a:r>
          </a:p>
          <a:p>
            <a:pPr algn="l"/>
            <a:endParaRPr lang="en-US" sz="2800" b="0" dirty="0"/>
          </a:p>
          <a:p>
            <a:pPr marL="304810" indent="-304810" algn="l">
              <a:buFont typeface="Arial" panose="020B0604020202020204" pitchFamily="34" charset="0"/>
              <a:buChar char="•"/>
            </a:pPr>
            <a:r>
              <a:rPr lang="en-US" sz="2800" b="0" dirty="0"/>
              <a:t>Includes strange contribution [Mainz]</a:t>
            </a:r>
          </a:p>
          <a:p>
            <a:pPr algn="l"/>
            <a:endParaRPr lang="en-US" sz="2800" b="0" dirty="0"/>
          </a:p>
          <a:p>
            <a:pPr marL="304810" indent="-304810" algn="l">
              <a:buFont typeface="Arial" panose="020B0604020202020204" pitchFamily="34" charset="0"/>
              <a:buChar char="•"/>
            </a:pPr>
            <a:r>
              <a:rPr lang="en-US" sz="2800" b="0" dirty="0"/>
              <a:t>Statistical and systematic errors important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9103BA-4BE3-A141-A927-0845FCD03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931" y="2068662"/>
            <a:ext cx="2955636" cy="154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93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AA7D-F60C-CF40-8388-2DDAD6F47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1" y="3519731"/>
            <a:ext cx="6687129" cy="1413934"/>
          </a:xfrm>
        </p:spPr>
        <p:txBody>
          <a:bodyPr>
            <a:normAutofit fontScale="90000"/>
          </a:bodyPr>
          <a:lstStyle/>
          <a:p>
            <a:pPr algn="l"/>
            <a:r>
              <a:rPr lang="en-US" sz="5300" dirty="0">
                <a:latin typeface="Calibri" panose="020F0502020204030204" pitchFamily="34" charset="0"/>
                <a:cs typeface="Calibri" panose="020F0502020204030204" pitchFamily="34" charset="0"/>
              </a:rPr>
              <a:t>Isospin symmetry breaking corrections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71E65-4031-B645-AF37-6897DCAF4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3904" y="9296400"/>
            <a:ext cx="330219" cy="348813"/>
          </a:xfrm>
        </p:spPr>
        <p:txBody>
          <a:bodyPr/>
          <a:lstStyle/>
          <a:p>
            <a:fld id="{80E9FF6C-AE0E-F445-99E1-AF7F888FEB6A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C88027-C6E0-1E43-BBFD-6E074D639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987" y="1364827"/>
            <a:ext cx="9243753" cy="4828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62404B-481A-C842-80ED-E594DA1FF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81" y="6446519"/>
            <a:ext cx="8832427" cy="174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16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AAC8B-7C8F-DE4B-9400-75DE4803D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794" y="945664"/>
            <a:ext cx="11158220" cy="302804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Isospin symmetry breaking corrections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F52D5-56B0-2B4E-925C-3993387F2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3904" y="9296400"/>
            <a:ext cx="330219" cy="348813"/>
          </a:xfrm>
        </p:spPr>
        <p:txBody>
          <a:bodyPr/>
          <a:lstStyle/>
          <a:p>
            <a:fld id="{80E9FF6C-AE0E-F445-99E1-AF7F888FEB6A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27E712D-B55C-C747-BB04-6A862FE312E7}"/>
              </a:ext>
            </a:extLst>
          </p:cNvPr>
          <p:cNvGraphicFramePr>
            <a:graphicFrameLocks noGrp="1"/>
          </p:cNvGraphicFramePr>
          <p:nvPr/>
        </p:nvGraphicFramePr>
        <p:xfrm>
          <a:off x="894080" y="2608807"/>
          <a:ext cx="10797235" cy="3709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7365">
                  <a:extLst>
                    <a:ext uri="{9D8B030D-6E8A-4147-A177-3AD203B41FA5}">
                      <a16:colId xmlns:a16="http://schemas.microsoft.com/office/drawing/2014/main" val="2717525050"/>
                    </a:ext>
                  </a:extLst>
                </a:gridCol>
                <a:gridCol w="1741973">
                  <a:extLst>
                    <a:ext uri="{9D8B030D-6E8A-4147-A177-3AD203B41FA5}">
                      <a16:colId xmlns:a16="http://schemas.microsoft.com/office/drawing/2014/main" val="2843682022"/>
                    </a:ext>
                  </a:extLst>
                </a:gridCol>
                <a:gridCol w="1501702">
                  <a:extLst>
                    <a:ext uri="{9D8B030D-6E8A-4147-A177-3AD203B41FA5}">
                      <a16:colId xmlns:a16="http://schemas.microsoft.com/office/drawing/2014/main" val="897512210"/>
                    </a:ext>
                  </a:extLst>
                </a:gridCol>
                <a:gridCol w="1832076">
                  <a:extLst>
                    <a:ext uri="{9D8B030D-6E8A-4147-A177-3AD203B41FA5}">
                      <a16:colId xmlns:a16="http://schemas.microsoft.com/office/drawing/2014/main" val="549304280"/>
                    </a:ext>
                  </a:extLst>
                </a:gridCol>
                <a:gridCol w="1621341">
                  <a:extLst>
                    <a:ext uri="{9D8B030D-6E8A-4147-A177-3AD203B41FA5}">
                      <a16:colId xmlns:a16="http://schemas.microsoft.com/office/drawing/2014/main" val="2504173231"/>
                    </a:ext>
                  </a:extLst>
                </a:gridCol>
                <a:gridCol w="2012778">
                  <a:extLst>
                    <a:ext uri="{9D8B030D-6E8A-4147-A177-3AD203B41FA5}">
                      <a16:colId xmlns:a16="http://schemas.microsoft.com/office/drawing/2014/main" val="4093506540"/>
                    </a:ext>
                  </a:extLst>
                </a:gridCol>
              </a:tblGrid>
              <a:tr h="539404">
                <a:tc>
                  <a:txBody>
                    <a:bodyPr/>
                    <a:lstStyle/>
                    <a:p>
                      <a:r>
                        <a:rPr lang="en-US" sz="1700"/>
                        <a:t>Collaboration</a:t>
                      </a:r>
                    </a:p>
                  </a:txBody>
                  <a:tcPr marL="97536" marR="97536" marT="48768" marB="48768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700"/>
                        <a:t>QED</a:t>
                      </a:r>
                    </a:p>
                  </a:txBody>
                  <a:tcPr marL="97536" marR="97536" marT="48768" marB="48768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700"/>
                        <a:t>Strong IB</a:t>
                      </a:r>
                    </a:p>
                  </a:txBody>
                  <a:tcPr marL="97536" marR="97536" marT="48768" marB="48768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9269047"/>
                  </a:ext>
                </a:extLst>
              </a:tr>
              <a:tr h="539404"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V+S (+S</a:t>
                      </a:r>
                      <a:r>
                        <a:rPr lang="en-US" sz="1700" baseline="-25000"/>
                        <a:t>T</a:t>
                      </a:r>
                      <a:r>
                        <a:rPr lang="en-US" sz="1700" baseline="0"/>
                        <a:t>)</a:t>
                      </a:r>
                      <a:endParaRPr lang="en-US" sz="170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F (+D3)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M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O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2598813483"/>
                  </a:ext>
                </a:extLst>
              </a:tr>
              <a:tr h="539404">
                <a:tc>
                  <a:txBody>
                    <a:bodyPr/>
                    <a:lstStyle/>
                    <a:p>
                      <a:r>
                        <a:rPr lang="en-US" sz="1700"/>
                        <a:t>BMW-20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r>
                        <a:rPr lang="en-US" sz="19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-1.27(40)(33)</a:t>
                      </a:r>
                      <a:endParaRPr lang="en-US" sz="170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r>
                        <a:rPr lang="en-US" sz="19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-0.55(15)(11)</a:t>
                      </a:r>
                      <a:endParaRPr lang="en-US" sz="170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r>
                        <a:rPr lang="en-US" sz="19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6.59(63)(53)</a:t>
                      </a:r>
                      <a:endParaRPr lang="en-US" sz="170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r>
                        <a:rPr lang="en-US" sz="19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-4.63(54)(69)</a:t>
                      </a:r>
                      <a:endParaRPr lang="en-US" sz="1700"/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870722129"/>
                  </a:ext>
                </a:extLst>
              </a:tr>
              <a:tr h="472901">
                <a:tc>
                  <a:txBody>
                    <a:bodyPr/>
                    <a:lstStyle/>
                    <a:p>
                      <a:r>
                        <a:rPr lang="en-US" sz="1700"/>
                        <a:t>ETM-19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1.1(1.0)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6.0(2.3)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2239146900"/>
                  </a:ext>
                </a:extLst>
              </a:tr>
              <a:tr h="5394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/>
                        <a:t>RBC/UKQCD-18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5.9(5.7)(…)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-6.9(2.1)(1.4)(…)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r>
                        <a:rPr lang="en-US" sz="19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10.6(4.3)(…)</a:t>
                      </a:r>
                      <a:endParaRPr lang="en-US" sz="170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471056374"/>
                  </a:ext>
                </a:extLst>
              </a:tr>
              <a:tr h="539404">
                <a:tc>
                  <a:txBody>
                    <a:bodyPr/>
                    <a:lstStyle/>
                    <a:p>
                      <a:r>
                        <a:rPr lang="en-US" sz="1700"/>
                        <a:t>FHM-19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 1.5(7) % </a:t>
                      </a:r>
                      <a:r>
                        <a:rPr lang="en-US" sz="1700" i="1"/>
                        <a:t>a</a:t>
                      </a:r>
                      <a:r>
                        <a:rPr lang="en-US" sz="1700" i="0" baseline="-25000">
                          <a:latin typeface="Symbol" pitchFamily="2" charset="2"/>
                        </a:rPr>
                        <a:t>m</a:t>
                      </a:r>
                      <a:r>
                        <a:rPr lang="en-US" sz="1700" i="0" baseline="30000">
                          <a:latin typeface="+mn-lt"/>
                        </a:rPr>
                        <a:t>ll</a:t>
                      </a:r>
                      <a:endParaRPr lang="en-US" sz="170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3696888901"/>
                  </a:ext>
                </a:extLst>
              </a:tr>
              <a:tr h="539404">
                <a:tc>
                  <a:txBody>
                    <a:bodyPr/>
                    <a:lstStyle/>
                    <a:p>
                      <a:r>
                        <a:rPr lang="en-US" sz="1700"/>
                        <a:t>LM-20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9.0(0.8)(1.2) 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69207706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510472D-15FF-C644-8A9E-9A878EC065D7}"/>
              </a:ext>
            </a:extLst>
          </p:cNvPr>
          <p:cNvSpPr txBox="1"/>
          <p:nvPr/>
        </p:nvSpPr>
        <p:spPr>
          <a:xfrm>
            <a:off x="894080" y="6658662"/>
            <a:ext cx="650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0" indent="-304810" algn="l">
              <a:buFont typeface="Arial" panose="020B0604020202020204" pitchFamily="34" charset="0"/>
              <a:buChar char="•"/>
            </a:pP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statistical errors large (except BMW-20, LM-20)</a:t>
            </a:r>
          </a:p>
          <a:p>
            <a:pPr marL="304810" indent="-304810" algn="l">
              <a:buFont typeface="Arial" panose="020B0604020202020204" pitchFamily="34" charset="0"/>
              <a:buChar char="•"/>
            </a:pP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Spread is relatively large </a:t>
            </a:r>
          </a:p>
          <a:p>
            <a:pPr marL="304810" indent="-304810" algn="l">
              <a:buFont typeface="Arial" panose="020B0604020202020204" pitchFamily="34" charset="0"/>
              <a:buChar char="•"/>
            </a:pP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FV effects can be very large (</a:t>
            </a:r>
            <a:r>
              <a:rPr lang="en-US" b="0" i="1" dirty="0">
                <a:latin typeface="Calibri" panose="020F0502020204030204" pitchFamily="34" charset="0"/>
                <a:cs typeface="Calibri" panose="020F0502020204030204" pitchFamily="34" charset="0"/>
              </a:rPr>
              <a:t>e.g., 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see LM-20)</a:t>
            </a:r>
          </a:p>
          <a:p>
            <a:pPr marL="304810" indent="-304810" algn="l">
              <a:buFont typeface="Arial" panose="020B0604020202020204" pitchFamily="34" charset="0"/>
              <a:buChar char="•"/>
            </a:pP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large cancelations</a:t>
            </a:r>
          </a:p>
        </p:txBody>
      </p:sp>
    </p:spTree>
    <p:extLst>
      <p:ext uri="{BB962C8B-B14F-4D97-AF65-F5344CB8AC3E}">
        <p14:creationId xmlns:p14="http://schemas.microsoft.com/office/powerpoint/2010/main" val="490086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6902F-6170-4143-9AF9-0A8886B96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18" y="527014"/>
            <a:ext cx="12432589" cy="1413934"/>
          </a:xfrm>
        </p:spPr>
        <p:txBody>
          <a:bodyPr>
            <a:no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Towards precise comparisons: the window method</a:t>
            </a:r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E8227-0211-CA44-A019-320EC901D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3904" y="9296400"/>
            <a:ext cx="330219" cy="348813"/>
          </a:xfrm>
        </p:spPr>
        <p:txBody>
          <a:bodyPr/>
          <a:lstStyle/>
          <a:p>
            <a:fld id="{80E9FF6C-AE0E-F445-99E1-AF7F888FEB6A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AAEB50-1A3D-7C42-9BA8-884E9F7DD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63" y="2300844"/>
            <a:ext cx="6502400" cy="23977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4289C51-0040-6D4C-9CA5-A1CD4CDF1791}"/>
                  </a:ext>
                </a:extLst>
              </p:cNvPr>
              <p:cNvSpPr/>
              <p:nvPr/>
            </p:nvSpPr>
            <p:spPr>
              <a:xfrm>
                <a:off x="7064220" y="3261026"/>
                <a:ext cx="4240840" cy="6773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el-GR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𝛩</m:t>
                    </m:r>
                    <m:d>
                      <m:dPr>
                        <m:ctrlPr>
                          <a:rPr lang="en-US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l-GR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𝛥</m:t>
                        </m:r>
                      </m:e>
                    </m:d>
                    <m:r>
                      <a:rPr lang="en-US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=[1+</m:t>
                    </m:r>
                    <m:r>
                      <m:rPr>
                        <m:sty m:val="p"/>
                      </m:rPr>
                      <a:rPr lang="en-US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tanh</m:t>
                    </m:r>
                    <m:d>
                      <m:dPr>
                        <m:ctrlPr>
                          <a:rPr lang="en-US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b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 b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b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</m:t>
                                </m:r>
                              </m:e>
                              <m:sup>
                                <m:r>
                                  <a:rPr lang="en-US" b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den>
                        </m:f>
                      </m:e>
                    </m:d>
                    <m:r>
                      <a:rPr lang="en-US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b="0" dirty="0">
                    <a:solidFill>
                      <a:prstClr val="black"/>
                    </a:solidFill>
                  </a:rPr>
                  <a:t>/2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4289C51-0040-6D4C-9CA5-A1CD4CDF17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220" y="3261026"/>
                <a:ext cx="4240840" cy="677301"/>
              </a:xfrm>
              <a:prstGeom prst="rect">
                <a:avLst/>
              </a:prstGeom>
              <a:blipFill>
                <a:blip r:embed="rId3"/>
                <a:stretch>
                  <a:fillRect r="-1791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E64FF43-7369-BD49-8CE3-288C919DAD75}"/>
              </a:ext>
            </a:extLst>
          </p:cNvPr>
          <p:cNvSpPr txBox="1"/>
          <p:nvPr/>
        </p:nvSpPr>
        <p:spPr>
          <a:xfrm>
            <a:off x="7199855" y="8628382"/>
            <a:ext cx="512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0" dirty="0" err="1">
                <a:latin typeface="Calibri" panose="020F0502020204030204" pitchFamily="34" charset="0"/>
                <a:cs typeface="Calibri" panose="020F0502020204030204" pitchFamily="34" charset="0"/>
              </a:rPr>
              <a:t>ud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 connected, 0.4 – 1.0 </a:t>
            </a:r>
            <a:r>
              <a:rPr lang="en-US" b="0" dirty="0" err="1">
                <a:latin typeface="Calibri" panose="020F0502020204030204" pitchFamily="34" charset="0"/>
                <a:cs typeface="Calibri" panose="020F0502020204030204" pitchFamily="34" charset="0"/>
              </a:rPr>
              <a:t>fm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 window)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103907-BBA4-104D-BF4B-9BD6AFE37EFC}"/>
              </a:ext>
            </a:extLst>
          </p:cNvPr>
          <p:cNvGrpSpPr/>
          <p:nvPr/>
        </p:nvGrpSpPr>
        <p:grpSpPr>
          <a:xfrm>
            <a:off x="1579024" y="5258405"/>
            <a:ext cx="9509760" cy="3359573"/>
            <a:chOff x="2715768" y="3531299"/>
            <a:chExt cx="8915400" cy="3149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315FB0C-5217-DD45-8D60-E0E12699D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15768" y="3531299"/>
              <a:ext cx="8915400" cy="31496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3C12DF-16B6-6143-9D0C-C9E52B823F52}"/>
                </a:ext>
              </a:extLst>
            </p:cNvPr>
            <p:cNvSpPr txBox="1"/>
            <p:nvPr/>
          </p:nvSpPr>
          <p:spPr>
            <a:xfrm>
              <a:off x="3960139" y="5045002"/>
              <a:ext cx="1146949" cy="271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80" b="0" dirty="0">
                  <a:latin typeface="Calibri" panose="020F0502020204030204" pitchFamily="34" charset="0"/>
                  <a:cs typeface="Calibri" panose="020F0502020204030204" pitchFamily="34" charset="0"/>
                </a:rPr>
                <a:t>RBC/UKQCD-18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197C63-E014-B14E-A570-FC0C0B755BDC}"/>
                </a:ext>
              </a:extLst>
            </p:cNvPr>
            <p:cNvSpPr txBox="1"/>
            <p:nvPr/>
          </p:nvSpPr>
          <p:spPr>
            <a:xfrm>
              <a:off x="3610237" y="3931182"/>
              <a:ext cx="1286710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b="0" dirty="0">
                  <a:latin typeface="Calibri" panose="020F0502020204030204" pitchFamily="34" charset="0"/>
                  <a:cs typeface="Calibri" panose="020F0502020204030204" pitchFamily="34" charset="0"/>
                </a:rPr>
                <a:t>Aubin, et al.-19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689AE5-CF59-654C-8624-FFDC3E3ACD89}"/>
                </a:ext>
              </a:extLst>
            </p:cNvPr>
            <p:cNvSpPr txBox="1"/>
            <p:nvPr/>
          </p:nvSpPr>
          <p:spPr>
            <a:xfrm>
              <a:off x="3614695" y="5601970"/>
              <a:ext cx="1612822" cy="271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80" b="0" dirty="0">
                  <a:latin typeface="Calibri" panose="020F0502020204030204" pitchFamily="34" charset="0"/>
                  <a:cs typeface="Calibri" panose="020F0502020204030204" pitchFamily="34" charset="0"/>
                </a:rPr>
                <a:t>KNT-19 – lattice s, c, … 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EAA8C03-7872-774C-AD0B-81784D06BB6A}"/>
              </a:ext>
            </a:extLst>
          </p:cNvPr>
          <p:cNvSpPr txBox="1"/>
          <p:nvPr/>
        </p:nvSpPr>
        <p:spPr>
          <a:xfrm>
            <a:off x="9956415" y="1303516"/>
            <a:ext cx="2456121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60" b="0" dirty="0">
                <a:latin typeface="Calibri" panose="020F0502020204030204" pitchFamily="34" charset="0"/>
                <a:cs typeface="Calibri" panose="020F0502020204030204" pitchFamily="34" charset="0"/>
              </a:rPr>
              <a:t>[RBC/UKQCD-18]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7EE4694-1A98-8947-A171-36302C7FF0F6}"/>
              </a:ext>
            </a:extLst>
          </p:cNvPr>
          <p:cNvSpPr/>
          <p:nvPr/>
        </p:nvSpPr>
        <p:spPr>
          <a:xfrm>
            <a:off x="1766508" y="2953449"/>
            <a:ext cx="10430657" cy="48029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10" indent="-304810" algn="l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Staggered results lie above DWF, R-ratio</a:t>
            </a:r>
          </a:p>
          <a:p>
            <a:pPr marL="304810" indent="-304810" algn="l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Conserved v. local currents</a:t>
            </a:r>
          </a:p>
          <a:p>
            <a:pPr marL="304810" indent="-304810" algn="l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groups need to investigate</a:t>
            </a:r>
          </a:p>
          <a:p>
            <a:pPr marL="304810" indent="-304810" algn="l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Gradually increase size of window</a:t>
            </a:r>
          </a:p>
          <a:p>
            <a:pPr marL="304810" indent="-304810" algn="l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 with R-ratio (</a:t>
            </a:r>
            <a:r>
              <a:rPr lang="en-US" sz="28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</a:t>
            </a:r>
            <a:r>
              <a:rPr lang="en-US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investigate </a:t>
            </a:r>
            <a:r>
              <a:rPr lang="en-US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BaBar</a:t>
            </a:r>
            <a:r>
              <a:rPr lang="en-US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KLOE discrepancy)</a:t>
            </a:r>
          </a:p>
          <a:p>
            <a:pPr algn="ctr"/>
            <a:endParaRPr lang="en-US" sz="256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F24E51-B770-F348-B272-8F777B75271D}"/>
              </a:ext>
            </a:extLst>
          </p:cNvPr>
          <p:cNvGrpSpPr/>
          <p:nvPr/>
        </p:nvGrpSpPr>
        <p:grpSpPr>
          <a:xfrm>
            <a:off x="1435564" y="2115180"/>
            <a:ext cx="7397859" cy="5585899"/>
            <a:chOff x="1435564" y="2115180"/>
            <a:chExt cx="7397859" cy="558589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7F104D3-BDF6-3644-AFD1-05A8C9B96401}"/>
                </a:ext>
              </a:extLst>
            </p:cNvPr>
            <p:cNvSpPr txBox="1"/>
            <p:nvPr/>
          </p:nvSpPr>
          <p:spPr>
            <a:xfrm>
              <a:off x="1435564" y="2115180"/>
              <a:ext cx="7397859" cy="53347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November 2020 workshop on HVP, </a:t>
              </a:r>
              <a:r>
                <a:rPr kumimoji="0" lang="en-US" sz="28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Harmut</a:t>
              </a: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 Wittig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DE61DE-A8AC-C145-A847-5AAF725CE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323" y="2621128"/>
              <a:ext cx="5616343" cy="5079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305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2F1AE-1AC9-294C-9554-E418BFC38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890818"/>
            <a:ext cx="10951029" cy="1949873"/>
          </a:xfrm>
        </p:spPr>
        <p:txBody>
          <a:bodyPr>
            <a:normAutofit fontScale="90000"/>
          </a:bodyPr>
          <a:lstStyle/>
          <a:p>
            <a:r>
              <a:rPr lang="en-US" sz="6700" dirty="0">
                <a:latin typeface="Calibri" panose="020F0502020204030204" pitchFamily="34" charset="0"/>
                <a:cs typeface="Calibri" panose="020F0502020204030204" pitchFamily="34" charset="0"/>
              </a:rPr>
              <a:t>Strange and charm contributions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14C67-3D96-6749-915F-E18C0B88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3904" y="9296400"/>
            <a:ext cx="330219" cy="348813"/>
          </a:xfrm>
        </p:spPr>
        <p:txBody>
          <a:bodyPr/>
          <a:lstStyle/>
          <a:p>
            <a:fld id="{80E9FF6C-AE0E-F445-99E1-AF7F888FEB6A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27769-2D29-114C-A001-FDB459997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80" y="3472180"/>
            <a:ext cx="5825067" cy="40775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CF6CD1-377E-B548-8999-297F3410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545" y="3472180"/>
            <a:ext cx="5919893" cy="405045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EAB4C4A-BB3E-BF43-BD71-F22FA8D22E6D}"/>
              </a:ext>
            </a:extLst>
          </p:cNvPr>
          <p:cNvSpPr/>
          <p:nvPr/>
        </p:nvSpPr>
        <p:spPr>
          <a:xfrm>
            <a:off x="1259270" y="2290205"/>
            <a:ext cx="4248729" cy="5830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87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Seem to be in good shape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64E7394-251F-2D4A-BE65-E02F86A8DCEB}"/>
              </a:ext>
            </a:extLst>
          </p:cNvPr>
          <p:cNvSpPr/>
          <p:nvPr/>
        </p:nvSpPr>
        <p:spPr>
          <a:xfrm>
            <a:off x="7728989" y="4145012"/>
            <a:ext cx="2527069" cy="3916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BMW-20    14.6(0)(1)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A315B16-9D4A-1A4B-BAAE-BDC0B1A84C29}"/>
              </a:ext>
            </a:extLst>
          </p:cNvPr>
          <p:cNvSpPr/>
          <p:nvPr/>
        </p:nvSpPr>
        <p:spPr>
          <a:xfrm>
            <a:off x="1279545" y="3896209"/>
            <a:ext cx="2754899" cy="3916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BMW-20   53.393(89)(68)</a:t>
            </a:r>
          </a:p>
        </p:txBody>
      </p:sp>
    </p:spTree>
    <p:extLst>
      <p:ext uri="{BB962C8B-B14F-4D97-AF65-F5344CB8AC3E}">
        <p14:creationId xmlns:p14="http://schemas.microsoft.com/office/powerpoint/2010/main" val="194112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D8125-4D3A-434B-9B1B-3755D5CB0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2659" y="-420833"/>
            <a:ext cx="11099800" cy="215900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To reach desired precision (2-5 per-mil?)</a:t>
            </a:r>
            <a:b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3258E-FA1D-9442-B1A6-6A29DDE64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3904" y="9296400"/>
            <a:ext cx="330219" cy="348813"/>
          </a:xfrm>
        </p:spPr>
        <p:txBody>
          <a:bodyPr/>
          <a:lstStyle/>
          <a:p>
            <a:fld id="{80E9FF6C-AE0E-F445-99E1-AF7F888FEB6A}" type="slidenum">
              <a:rPr lang="en-US" smtClean="0"/>
              <a:t>29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021E8F7-127F-4E41-8113-8196CB83DA14}"/>
                  </a:ext>
                </a:extLst>
              </p:cNvPr>
              <p:cNvSpPr/>
              <p:nvPr/>
            </p:nvSpPr>
            <p:spPr>
              <a:xfrm>
                <a:off x="325008" y="950790"/>
                <a:ext cx="12678229" cy="84023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3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Strange, charm contributions in good shape (will not resolve issues)</a:t>
                </a:r>
              </a:p>
              <a:p>
                <a:pPr algn="l"/>
                <a:endParaRPr lang="en-US" sz="3000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3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FV corrections  (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&gt;6 </m:t>
                    </m:r>
                    <m:r>
                      <m:rPr>
                        <m:sty m:val="p"/>
                      </m:rPr>
                      <a:rPr lang="en-US" sz="3000" b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fm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reliable (NNLO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3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PT, LLGS, HP)</a:t>
                </a:r>
              </a:p>
              <a:p>
                <a:pPr lvl="6" indent="0" algn="l"/>
                <a:r>
                  <a:rPr lang="en-US" sz="3000" b="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Important to have a big box (BMW, PACS use </a:t>
                </a:r>
                <a:r>
                  <a:rPr lang="en-US" sz="3000" b="0" i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 </a:t>
                </a:r>
                <a:r>
                  <a:rPr lang="en-US" sz="3000" b="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</a:t>
                </a:r>
                <a:r>
                  <a:rPr lang="en-US" sz="3000" b="0" i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000" b="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 </a:t>
                </a:r>
                <a:r>
                  <a:rPr lang="en-US" sz="3000" b="0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fm</a:t>
                </a:r>
                <a:r>
                  <a:rPr lang="en-US" sz="3000" b="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lvl="6" indent="0" algn="l"/>
                <a:endParaRPr lang="en-US" sz="3000" b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3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Statistical precision top priority for DW, TM, Wilson (in the works) </a:t>
                </a:r>
              </a:p>
              <a:p>
                <a:pPr lvl="1" indent="0" algn="l"/>
                <a:r>
                  <a:rPr lang="en-US" sz="3000" b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Improved bounding method using low-lying states for long distance tail</a:t>
                </a:r>
              </a:p>
              <a:p>
                <a:pPr lvl="1" indent="0" algn="l"/>
                <a:endParaRPr lang="en-US" sz="3000" b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3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Must work directly with physical masses (most groups already)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en-US" sz="3000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3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More, more precise disconnected and IB calculations needed</a:t>
                </a:r>
              </a:p>
              <a:p>
                <a:pPr lvl="1" indent="0" algn="l"/>
                <a:r>
                  <a:rPr lang="en-US" sz="3000" b="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Some spread in results, not all diagrams computed</a:t>
                </a:r>
              </a:p>
              <a:p>
                <a:pPr lvl="1" indent="0" algn="l"/>
                <a:endParaRPr lang="en-US" sz="3000" b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3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Continuum limit and scale setting (per-mil) crucial. </a:t>
                </a:r>
              </a:p>
              <a:p>
                <a:pPr lvl="1" indent="0" algn="l"/>
                <a:r>
                  <a:rPr lang="en-US" sz="3000" b="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At least 3 lattice spacings in </a:t>
                </a:r>
                <a:r>
                  <a:rPr lang="en-US" sz="3000" b="0" i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sz="3000" b="0" baseline="3000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3000" b="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-scaling regime </a:t>
                </a:r>
              </a:p>
              <a:p>
                <a:pPr lvl="1" indent="0" algn="l"/>
                <a:r>
                  <a:rPr lang="en-US" sz="3000" b="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Are (N)NLO and LLGS taste corrections enough?</a:t>
                </a:r>
              </a:p>
              <a:p>
                <a:pPr lvl="1" indent="0" algn="l"/>
                <a:r>
                  <a:rPr lang="en-US" sz="3000" b="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All groups need to investigate windows in Euclidean time</a:t>
                </a:r>
              </a:p>
              <a:p>
                <a:pPr lvl="1" indent="0" algn="l"/>
                <a:r>
                  <a:rPr lang="en-US" sz="3000" b="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Is</a:t>
                </a:r>
                <a:r>
                  <a:rPr lang="en-US" sz="3000" b="0" i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000" b="0" i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</a:t>
                </a:r>
                <a:r>
                  <a:rPr lang="en-US" sz="3000" b="0" i="1" baseline="-25000" dirty="0" err="1">
                    <a:solidFill>
                      <a:srgbClr val="0070C0"/>
                    </a:solidFill>
                    <a:latin typeface="Symbol" pitchFamily="2" charset="2"/>
                    <a:cs typeface="Calibri" panose="020F0502020204030204" pitchFamily="34" charset="0"/>
                  </a:rPr>
                  <a:t>p</a:t>
                </a:r>
                <a:r>
                  <a:rPr lang="en-US" sz="3000" b="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good enough (EM corrections)?</a:t>
                </a:r>
                <a:endParaRPr lang="en-US" sz="3000" b="0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021E8F7-127F-4E41-8113-8196CB83DA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008" y="950790"/>
                <a:ext cx="12678229" cy="8402300"/>
              </a:xfrm>
              <a:prstGeom prst="rect">
                <a:avLst/>
              </a:prstGeom>
              <a:blipFill>
                <a:blip r:embed="rId2"/>
                <a:stretch>
                  <a:fillRect l="-1001" t="-754" b="-1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8222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45"/>
          <p:cNvSpPr>
            <a:spLocks noGrp="1"/>
          </p:cNvSpPr>
          <p:nvPr>
            <p:ph type="title"/>
          </p:nvPr>
        </p:nvSpPr>
        <p:spPr>
          <a:xfrm>
            <a:off x="2" y="2402275"/>
            <a:ext cx="4498162" cy="2474525"/>
          </a:xfrm>
        </p:spPr>
        <p:txBody>
          <a:bodyPr/>
          <a:lstStyle/>
          <a:p>
            <a:r>
              <a:rPr lang="en-US" dirty="0"/>
              <a:t>the Muon </a:t>
            </a:r>
            <a:r>
              <a:rPr lang="en-US" cap="none" dirty="0"/>
              <a:t>g</a:t>
            </a:r>
            <a:r>
              <a:rPr lang="en-US" dirty="0"/>
              <a:t>-2 experiment at </a:t>
            </a:r>
            <a:r>
              <a:rPr lang="en-US" dirty="0" err="1"/>
              <a:t>fermilab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Peter Winter	</a:t>
            </a:r>
          </a:p>
        </p:txBody>
      </p:sp>
      <p:sp>
        <p:nvSpPr>
          <p:cNvPr id="49" name="Text Placeholder 4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High Energy Physics Division</a:t>
            </a:r>
          </a:p>
          <a:p>
            <a:r>
              <a:rPr lang="en-US" dirty="0"/>
              <a:t>Argonne National Laboratory</a:t>
            </a:r>
          </a:p>
        </p:txBody>
      </p:sp>
      <p:pic>
        <p:nvPicPr>
          <p:cNvPr id="9" name="Fermilab_g-2_(E989)_ring.jpg" descr="Fermilab_g-2_(E989)_ring.jpg">
            <a:extLst>
              <a:ext uri="{FF2B5EF4-FFF2-40B4-BE49-F238E27FC236}">
                <a16:creationId xmlns:a16="http://schemas.microsoft.com/office/drawing/2014/main" id="{FF443497-07D1-794E-AA11-97BA157735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8164" y="2402275"/>
            <a:ext cx="8506637" cy="533835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78D65-3D8E-B841-A7B6-10CC91E2C1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790818" y="2668548"/>
            <a:ext cx="340927" cy="38494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6309B0-DF6D-0540-9A9A-6E5652E1CAB2}"/>
              </a:ext>
            </a:extLst>
          </p:cNvPr>
          <p:cNvSpPr txBox="1"/>
          <p:nvPr/>
        </p:nvSpPr>
        <p:spPr>
          <a:xfrm>
            <a:off x="4048271" y="4100171"/>
            <a:ext cx="4862229" cy="221599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800" i="1" dirty="0"/>
              <a:t>a</a:t>
            </a:r>
            <a:r>
              <a:rPr lang="en-US" sz="13800" baseline="-25000" dirty="0">
                <a:latin typeface="Symbol" pitchFamily="2" charset="2"/>
              </a:rPr>
              <a:t>m</a:t>
            </a:r>
            <a:r>
              <a:rPr lang="en-US" sz="13800" dirty="0">
                <a:latin typeface="Symbol" pitchFamily="2" charset="2"/>
              </a:rPr>
              <a:t> </a:t>
            </a:r>
            <a:r>
              <a:rPr lang="en-US" sz="13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= ?</a:t>
            </a:r>
          </a:p>
        </p:txBody>
      </p:sp>
    </p:spTree>
    <p:extLst>
      <p:ext uri="{BB962C8B-B14F-4D97-AF65-F5344CB8AC3E}">
        <p14:creationId xmlns:p14="http://schemas.microsoft.com/office/powerpoint/2010/main" val="178842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C3864-901B-EB48-AF65-C1A190666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i="1" dirty="0"/>
              <a:t>a</a:t>
            </a:r>
            <a:r>
              <a:rPr lang="en-US" sz="6000" baseline="-25000" dirty="0">
                <a:latin typeface="Symbol" pitchFamily="2" charset="2"/>
              </a:rPr>
              <a:t>m</a:t>
            </a:r>
            <a:r>
              <a:rPr lang="en-US" sz="6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</a:t>
            </a:r>
            <a:r>
              <a:rPr lang="en-US" sz="6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HLbL</a:t>
            </a:r>
            <a:r>
              <a:rPr lang="en-US" sz="6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from data</a:t>
            </a:r>
            <a:r>
              <a:rPr lang="en-US" sz="6000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and models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6FB324-86D3-104C-AB09-54F125D7BA5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681D59-8C19-FC4C-8EEB-68CD86515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11" y="5031781"/>
            <a:ext cx="9320577" cy="39577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D2A16-307C-BE47-A7B2-3769AD381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83" y="2006442"/>
            <a:ext cx="8591402" cy="27169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E73B67-D2C6-924C-8612-2908FF898D0A}"/>
              </a:ext>
            </a:extLst>
          </p:cNvPr>
          <p:cNvSpPr txBox="1"/>
          <p:nvPr/>
        </p:nvSpPr>
        <p:spPr>
          <a:xfrm>
            <a:off x="1255364" y="3731750"/>
            <a:ext cx="9708962" cy="121058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0" dirty="0">
                <a:latin typeface="Calibri" panose="020F0502020204030204" pitchFamily="34" charset="0"/>
                <a:cs typeface="Calibri" panose="020F0502020204030204" pitchFamily="34" charset="0"/>
              </a:rPr>
              <a:t>Good agreement between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0" dirty="0">
                <a:latin typeface="Calibri" panose="020F0502020204030204" pitchFamily="34" charset="0"/>
                <a:cs typeface="Calibri" panose="020F0502020204030204" pitchFamily="34" charset="0"/>
              </a:rPr>
              <a:t>data/dispersive and lattice approaches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FF15FB-74FB-1147-B104-683074A82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676" y="5249175"/>
            <a:ext cx="5460338" cy="197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11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C3864-901B-EB48-AF65-C1A190666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i="1" dirty="0"/>
              <a:t>a</a:t>
            </a:r>
            <a:r>
              <a:rPr lang="en-US" sz="6000" baseline="-25000" dirty="0">
                <a:latin typeface="Symbol" pitchFamily="2" charset="2"/>
              </a:rPr>
              <a:t>m</a:t>
            </a:r>
            <a:r>
              <a:rPr lang="en-US" sz="6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</a:t>
            </a:r>
            <a:r>
              <a:rPr lang="en-US" sz="6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HLbL</a:t>
            </a:r>
            <a:r>
              <a:rPr lang="en-US" sz="6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from data</a:t>
            </a:r>
            <a:r>
              <a:rPr lang="en-US" sz="6000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and models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6FB324-86D3-104C-AB09-54F125D7BA5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B502C-C2B1-5A44-99DC-EA5704665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35" y="3285235"/>
            <a:ext cx="12086097" cy="4380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EB7A6-9005-7248-A482-02A8A623EB42}"/>
              </a:ext>
            </a:extLst>
          </p:cNvPr>
          <p:cNvSpPr txBox="1"/>
          <p:nvPr/>
        </p:nvSpPr>
        <p:spPr>
          <a:xfrm>
            <a:off x="2092358" y="4938417"/>
            <a:ext cx="8813310" cy="207236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Huge improvement in pole contributions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All contributions computed or estimated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Errors added in quad for dispersive results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Errors added linearly for model-dependent results</a:t>
            </a:r>
          </a:p>
        </p:txBody>
      </p:sp>
    </p:spTree>
    <p:extLst>
      <p:ext uri="{BB962C8B-B14F-4D97-AF65-F5344CB8AC3E}">
        <p14:creationId xmlns:p14="http://schemas.microsoft.com/office/powerpoint/2010/main" val="16893260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Lattice HLbL"/>
          <p:cNvSpPr txBox="1">
            <a:spLocks noGrp="1"/>
          </p:cNvSpPr>
          <p:nvPr>
            <p:ph type="title"/>
          </p:nvPr>
        </p:nvSpPr>
        <p:spPr>
          <a:xfrm>
            <a:off x="650004" y="0"/>
            <a:ext cx="11099800" cy="2159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7400"/>
            </a:lvl1pPr>
          </a:lstStyle>
          <a:p>
            <a:r>
              <a:rPr sz="8000" dirty="0">
                <a:latin typeface="Calibri" panose="020F0502020204030204" pitchFamily="34" charset="0"/>
                <a:cs typeface="Calibri" panose="020F0502020204030204" pitchFamily="34" charset="0"/>
              </a:rPr>
              <a:t>Lattice </a:t>
            </a:r>
            <a:r>
              <a:rPr sz="8000" dirty="0" err="1">
                <a:latin typeface="Calibri" panose="020F0502020204030204" pitchFamily="34" charset="0"/>
                <a:cs typeface="Calibri" panose="020F0502020204030204" pitchFamily="34" charset="0"/>
              </a:rPr>
              <a:t>HLbL</a:t>
            </a:r>
            <a:endParaRPr sz="8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61546" y="9276031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32</a:t>
            </a:fld>
            <a:endParaRPr dirty="0"/>
          </a:p>
        </p:txBody>
      </p:sp>
      <p:sp>
        <p:nvSpPr>
          <p:cNvPr id="122" name="RBC: first lattice calculation with all errors controlled.…"/>
          <p:cNvSpPr txBox="1">
            <a:spLocks noGrp="1"/>
          </p:cNvSpPr>
          <p:nvPr>
            <p:ph type="body" sz="half" idx="4294967295"/>
          </p:nvPr>
        </p:nvSpPr>
        <p:spPr>
          <a:xfrm>
            <a:off x="987299" y="5039222"/>
            <a:ext cx="7011988" cy="439896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13359" indent="-213359" defTabSz="280415">
              <a:spcBef>
                <a:spcPts val="2000"/>
              </a:spcBef>
              <a:defRPr sz="2208"/>
            </a:pPr>
            <a:r>
              <a:rPr lang="en-US" dirty="0"/>
              <a:t>RBC: first lattice calculation with all errors controlled.</a:t>
            </a:r>
          </a:p>
          <a:p>
            <a:pPr marL="213359" indent="-213359" defTabSz="280415">
              <a:spcBef>
                <a:spcPts val="2000"/>
              </a:spcBef>
              <a:defRPr sz="2208"/>
            </a:pPr>
            <a:r>
              <a:rPr lang="en-US" dirty="0"/>
              <a:t>1 G core-hours on ALCF’s Mira (BG/Q). </a:t>
            </a:r>
          </a:p>
          <a:p>
            <a:pPr marL="213359" indent="-213359" defTabSz="280415">
              <a:spcBef>
                <a:spcPts val="2000"/>
              </a:spcBef>
              <a:defRPr sz="2208"/>
            </a:pPr>
            <a:r>
              <a:rPr lang="en-US" dirty="0"/>
              <a:t>1st </a:t>
            </a:r>
            <a:r>
              <a:rPr lang="en-US" dirty="0" err="1"/>
              <a:t>HLbL</a:t>
            </a:r>
            <a:r>
              <a:rPr lang="en-US" dirty="0"/>
              <a:t> calculation was done on USQCD resources                                     (Blum, </a:t>
            </a:r>
            <a:r>
              <a:rPr lang="en-US" i="1" dirty="0"/>
              <a:t>et al</a:t>
            </a:r>
            <a:r>
              <a:rPr lang="en-US" dirty="0"/>
              <a:t>., PRL 114 (2015))</a:t>
            </a:r>
          </a:p>
          <a:p>
            <a:pPr marL="213359" indent="-213359" defTabSz="280415">
              <a:spcBef>
                <a:spcPts val="2000"/>
              </a:spcBef>
              <a:defRPr sz="2208"/>
            </a:pPr>
            <a:r>
              <a:rPr lang="en-US" dirty="0"/>
              <a:t>Crucial for Standard Model Comparison</a:t>
            </a:r>
          </a:p>
          <a:p>
            <a:pPr marL="213359" indent="-213359" defTabSz="280415">
              <a:spcBef>
                <a:spcPts val="2000"/>
              </a:spcBef>
              <a:defRPr sz="2208"/>
            </a:pPr>
            <a:r>
              <a:rPr lang="en-US" dirty="0"/>
              <a:t>Included in Muon g-2 Theory Initiative average</a:t>
            </a:r>
          </a:p>
          <a:p>
            <a:pPr marL="657859" lvl="1" indent="-213359" defTabSz="280415">
              <a:spcBef>
                <a:spcPts val="2000"/>
              </a:spcBef>
              <a:defRPr sz="2208"/>
            </a:pPr>
            <a:r>
              <a:rPr lang="en-US" dirty="0"/>
              <a:t>92(19)x 10</a:t>
            </a:r>
            <a:r>
              <a:rPr lang="en-US" sz="2000" baseline="30000" dirty="0"/>
              <a:t>-11 </a:t>
            </a:r>
            <a:r>
              <a:rPr lang="en-US" sz="2000" dirty="0"/>
              <a:t>(phenomenology)</a:t>
            </a:r>
          </a:p>
          <a:p>
            <a:pPr marL="657859" lvl="1" indent="-213359" defTabSz="280415">
              <a:spcBef>
                <a:spcPts val="2000"/>
              </a:spcBef>
              <a:defRPr sz="2208"/>
            </a:pPr>
            <a:r>
              <a:rPr lang="en-US" sz="2000" dirty="0"/>
              <a:t>90(17)x 10</a:t>
            </a:r>
            <a:r>
              <a:rPr lang="en-US" sz="2000" baseline="30000" dirty="0"/>
              <a:t>-11 </a:t>
            </a:r>
            <a:r>
              <a:rPr lang="en-US" sz="2000" dirty="0"/>
              <a:t>(</a:t>
            </a:r>
            <a:r>
              <a:rPr lang="en-US" sz="2000" dirty="0" err="1"/>
              <a:t>phenomenology+lattice</a:t>
            </a:r>
            <a:r>
              <a:rPr lang="en-US" sz="2000" dirty="0"/>
              <a:t>)</a:t>
            </a:r>
          </a:p>
          <a:p>
            <a:pPr marL="213359" indent="-213359" defTabSz="280415">
              <a:spcBef>
                <a:spcPts val="2000"/>
              </a:spcBef>
              <a:defRPr sz="2208"/>
            </a:pPr>
            <a:r>
              <a:rPr lang="en-US" dirty="0"/>
              <a:t>Unlikely to explain discrepancy with experiment</a:t>
            </a:r>
          </a:p>
          <a:p>
            <a:pPr marL="213359" indent="-213359" defTabSz="280415">
              <a:spcBef>
                <a:spcPts val="2000"/>
              </a:spcBef>
              <a:defRPr sz="2208"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Equation"/>
              <p:cNvSpPr txBox="1"/>
              <p:nvPr/>
            </p:nvSpPr>
            <p:spPr>
              <a:xfrm>
                <a:off x="2251843" y="3982511"/>
                <a:ext cx="4390255" cy="37984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HLBL</m:t>
                          </m:r>
                        </m:sup>
                      </m:sSubSup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=7.87±3.06±1.77×</m:t>
                      </m:r>
                      <m:sSup>
                        <m:sSup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12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1843" y="3982511"/>
                <a:ext cx="4390255" cy="379849"/>
              </a:xfrm>
              <a:prstGeom prst="rect">
                <a:avLst/>
              </a:prstGeom>
              <a:blipFill>
                <a:blip r:embed="rId3"/>
                <a:stretch>
                  <a:fillRect l="-1729" r="-5476" b="-2903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Blum, et al. (RBC) PRL 124 (2020)…"/>
          <p:cNvSpPr txBox="1"/>
          <p:nvPr/>
        </p:nvSpPr>
        <p:spPr>
          <a:xfrm>
            <a:off x="6642098" y="736940"/>
            <a:ext cx="4589273" cy="804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300" b="0"/>
            </a:pPr>
            <a:r>
              <a:rPr dirty="0"/>
              <a:t>Blum, </a:t>
            </a:r>
            <a:r>
              <a:rPr i="1" dirty="0"/>
              <a:t>et al. </a:t>
            </a:r>
            <a:r>
              <a:rPr dirty="0"/>
              <a:t>(RBC) PRL 124 (2020)</a:t>
            </a:r>
          </a:p>
          <a:p>
            <a:pPr algn="l">
              <a:defRPr sz="2300" b="0"/>
            </a:pPr>
            <a:r>
              <a:rPr dirty="0"/>
              <a:t>Editor’s Suggestion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729EF8-9F85-9748-B050-AC54BED6B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99" y="1938254"/>
            <a:ext cx="7542998" cy="1668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7E87DA-DE3B-5A4D-8279-6AE7908DA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513" y="1617586"/>
            <a:ext cx="3193677" cy="803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5281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41FEF-3B58-BE43-9ACE-0665011D9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a</a:t>
            </a:r>
            <a:r>
              <a:rPr lang="en-US" baseline="-25000" dirty="0">
                <a:latin typeface="Symbol" pitchFamily="2" charset="2"/>
              </a:rPr>
              <a:t>m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HLbL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outlook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D734954-9517-734E-A93B-78A5DE17570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More data for </a:t>
                </a:r>
                <a:r>
                  <a:rPr lang="en-US" dirty="0" err="1"/>
                  <a:t>pheno</a:t>
                </a:r>
                <a:r>
                  <a:rPr lang="en-US" dirty="0"/>
                  <a:t> (…)</a:t>
                </a:r>
              </a:p>
              <a:p>
                <a:r>
                  <a:rPr lang="en-US" dirty="0"/>
                  <a:t>RBC: QED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dirty="0"/>
                  <a:t> calculation, 10-20% accuracy (5 </a:t>
                </a:r>
                <a:r>
                  <a:rPr lang="en-US" dirty="0" err="1"/>
                  <a:t>yrs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Other lattice groups starting (Mainz, BMW, FHM, …)</a:t>
                </a:r>
              </a:p>
              <a:p>
                <a:r>
                  <a:rPr lang="en-US" dirty="0"/>
                  <a:t>Combined 10% result (or better) within 5 years possible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D734954-9517-734E-A93B-78A5DE1757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2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8885C-42F8-4D49-A42F-07A2CB41BE2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7920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39251-FEC8-0E4C-B0DD-1AE5FFA72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4000"/>
            <a:ext cx="13004800" cy="1515166"/>
          </a:xfrm>
        </p:spPr>
        <p:txBody>
          <a:bodyPr>
            <a:normAutofit/>
          </a:bodyPr>
          <a:lstStyle/>
          <a:p>
            <a:r>
              <a:rPr lang="en-US" sz="5400" dirty="0"/>
              <a:t>What could BSM theory look like?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BC2B69-CB68-1E4C-9459-B90CEF0B93D5}"/>
              </a:ext>
            </a:extLst>
          </p:cNvPr>
          <p:cNvSpPr txBox="1"/>
          <p:nvPr/>
        </p:nvSpPr>
        <p:spPr>
          <a:xfrm>
            <a:off x="3822799" y="1745615"/>
            <a:ext cx="5634556" cy="7550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400" b="0" dirty="0">
                <a:hlinkClick r:id="rId2" action="ppaction://hlinksldjump"/>
              </a:rPr>
              <a:t>Supersymmetry</a:t>
            </a:r>
            <a:endParaRPr lang="en-US" sz="4400" b="0" dirty="0"/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4400" b="0" dirty="0"/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  <a:hlinkClick r:id="rId3" action="ppaction://hlinksldjump"/>
              </a:rPr>
              <a:t>Leptoquarks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4400" b="0" dirty="0"/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400" b="0" dirty="0">
                <a:hlinkClick r:id="rId4" action="ppaction://hlinksldjump"/>
              </a:rPr>
              <a:t>Light scalar </a:t>
            </a:r>
            <a:endParaRPr lang="en-US" sz="4400" b="0" dirty="0"/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4400" b="0" dirty="0"/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400" b="0" dirty="0"/>
              <a:t>Two </a:t>
            </a:r>
            <a:r>
              <a:rPr lang="en-US" sz="4400" b="0" dirty="0" err="1"/>
              <a:t>higgs</a:t>
            </a:r>
            <a:r>
              <a:rPr lang="en-US" sz="4400" b="0" dirty="0"/>
              <a:t> doublets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4400" b="0" dirty="0"/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400" b="0" dirty="0"/>
              <a:t>…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08457B-3431-4046-8404-FCC4A2721A6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821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DE14C-B5E0-194E-A4B9-EE9ECB818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90316" y="-580338"/>
            <a:ext cx="11099800" cy="2159000"/>
          </a:xfrm>
        </p:spPr>
        <p:txBody>
          <a:bodyPr>
            <a:normAutofit/>
          </a:bodyPr>
          <a:lstStyle/>
          <a:p>
            <a:r>
              <a:rPr lang="en-US" sz="5400" dirty="0"/>
              <a:t>SUSY at LHC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3E72F5-9968-0741-8914-B23E618D26A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FEE0F1-A741-8B47-9A55-78E4B5A1FA93}"/>
              </a:ext>
            </a:extLst>
          </p:cNvPr>
          <p:cNvSpPr txBox="1"/>
          <p:nvPr/>
        </p:nvSpPr>
        <p:spPr>
          <a:xfrm>
            <a:off x="4686927" y="6912983"/>
            <a:ext cx="10265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D66229-93A7-A547-A54D-8ECBE4B6C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993" y="274825"/>
            <a:ext cx="6448257" cy="9021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5ABD26-DF33-E145-A5B7-9F919CB8E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1802"/>
            <a:ext cx="4725597" cy="26606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7D62A3-29D8-6A43-B762-6D5151E0E37C}"/>
              </a:ext>
            </a:extLst>
          </p:cNvPr>
          <p:cNvSpPr txBox="1"/>
          <p:nvPr/>
        </p:nvSpPr>
        <p:spPr>
          <a:xfrm>
            <a:off x="1150067" y="877820"/>
            <a:ext cx="172322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1400" b="0" dirty="0"/>
              <a:t>JHEP04 (2020) 165</a:t>
            </a:r>
            <a:r>
              <a:rPr lang="en-US" dirty="0"/>
              <a:t>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8488731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63CC3-7E3B-8D4C-8B3D-C821716FE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1590261"/>
          </a:xfrm>
        </p:spPr>
        <p:txBody>
          <a:bodyPr>
            <a:normAutofit/>
          </a:bodyPr>
          <a:lstStyle/>
          <a:p>
            <a:r>
              <a:rPr lang="en-US" dirty="0"/>
              <a:t>Leptoquarks</a:t>
            </a:r>
            <a:endParaRPr lang="en-US" sz="6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98D9C4-46EF-3F41-B48C-A3C267808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314" y="4947708"/>
            <a:ext cx="7966171" cy="4087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6D578E-79E1-E34F-8FC0-D4E23ABE0433}"/>
              </a:ext>
            </a:extLst>
          </p:cNvPr>
          <p:cNvSpPr txBox="1"/>
          <p:nvPr/>
        </p:nvSpPr>
        <p:spPr>
          <a:xfrm>
            <a:off x="10833211" y="6991659"/>
            <a:ext cx="1556516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1600" b="0" dirty="0"/>
              <a:t>arXiv:</a:t>
            </a:r>
            <a:r>
              <a:rPr lang="en-US" sz="1400" b="0" dirty="0"/>
              <a:t>1905.03789</a:t>
            </a:r>
            <a:endParaRPr lang="en-US" sz="1600" b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F1227A-6264-1E48-B6F5-D7BB99906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830" y="1590261"/>
            <a:ext cx="10752470" cy="30721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B25E53-264A-7E4B-9D29-FCD01542C8C3}"/>
              </a:ext>
            </a:extLst>
          </p:cNvPr>
          <p:cNvSpPr txBox="1"/>
          <p:nvPr/>
        </p:nvSpPr>
        <p:spPr>
          <a:xfrm>
            <a:off x="291326" y="2493172"/>
            <a:ext cx="172322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1400" b="0" dirty="0"/>
              <a:t>JHEP06 (2020) 089</a:t>
            </a:r>
            <a:r>
              <a:rPr lang="en-US" dirty="0"/>
              <a:t> </a:t>
            </a:r>
            <a:endParaRPr lang="en-US" sz="1200" dirty="0"/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C022478-4441-E440-8AED-9DE7D0EADA8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3873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B6774-63DF-7045-A9C3-289F52F05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Electron g-2 and Light scalar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616AE4-D112-BF4E-97CA-AF3326DDAB1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BE669A-EC12-1141-8BE0-D1273BBE1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37" y="2413000"/>
            <a:ext cx="5773254" cy="60051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412403-C9D9-EB48-8FBF-B514FDFC9368}"/>
              </a:ext>
            </a:extLst>
          </p:cNvPr>
          <p:cNvSpPr txBox="1"/>
          <p:nvPr/>
        </p:nvSpPr>
        <p:spPr>
          <a:xfrm>
            <a:off x="4376640" y="2508460"/>
            <a:ext cx="3853098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1400" b="0" dirty="0"/>
              <a:t>arXiv:1806.10252v2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697D23-F975-9141-B58A-618228A982F0}"/>
              </a:ext>
            </a:extLst>
          </p:cNvPr>
          <p:cNvSpPr txBox="1"/>
          <p:nvPr/>
        </p:nvSpPr>
        <p:spPr>
          <a:xfrm>
            <a:off x="795481" y="3976739"/>
            <a:ext cx="5136021" cy="28931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New value for </a:t>
            </a:r>
            <a:r>
              <a:rPr kumimoji="0" lang="en-US" sz="3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itchFamily="2" charset="2"/>
                <a:sym typeface="Helvetica Neue"/>
              </a:rPr>
              <a:t>a</a:t>
            </a:r>
            <a:r>
              <a:rPr lang="en-US" sz="3200" b="0" dirty="0"/>
              <a:t> 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leads to </a:t>
            </a: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b="0" dirty="0"/>
              <a:t>    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2.4-</a:t>
            </a:r>
            <a:r>
              <a:rPr kumimoji="0" lang="en-US" sz="3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itchFamily="2" charset="2"/>
                <a:sym typeface="Helvetica Neue"/>
              </a:rPr>
              <a:t>s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discrepancy for </a:t>
            </a:r>
            <a:r>
              <a:rPr kumimoji="0" lang="en-US" sz="3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r>
              <a:rPr kumimoji="0" lang="en-US" sz="3200" b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b="0" baseline="-25000" dirty="0"/>
              <a:t>      </a:t>
            </a:r>
            <a:r>
              <a:rPr lang="en-US" sz="3200" b="0" dirty="0"/>
              <a:t>with </a:t>
            </a:r>
            <a:r>
              <a:rPr lang="en-US" sz="3200" b="0" i="1" dirty="0"/>
              <a:t>opposite</a:t>
            </a:r>
            <a:r>
              <a:rPr lang="en-US" sz="3200" b="0" dirty="0"/>
              <a:t> sign to </a:t>
            </a:r>
            <a:r>
              <a:rPr lang="en-US" sz="3200" b="0" i="1" dirty="0"/>
              <a:t>a</a:t>
            </a:r>
            <a:r>
              <a:rPr lang="en-US" sz="3200" b="0" baseline="-25000" dirty="0">
                <a:latin typeface="Symbol" pitchFamily="2" charset="2"/>
              </a:rPr>
              <a:t>m</a:t>
            </a: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200" b="0" baseline="-25000" dirty="0">
              <a:latin typeface="Symbol" pitchFamily="2" charset="2"/>
            </a:endParaRPr>
          </a:p>
          <a:p>
            <a:pPr marL="457200" marR="0" indent="-457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Newer value knocks that </a:t>
            </a: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    down to 1.6, </a:t>
            </a:r>
            <a:r>
              <a:rPr lang="en-US" sz="3200" b="0" i="1" dirty="0">
                <a:latin typeface="Calibri" panose="020F0502020204030204" pitchFamily="34" charset="0"/>
                <a:cs typeface="Calibri" panose="020F0502020204030204" pitchFamily="34" charset="0"/>
              </a:rPr>
              <a:t>same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sign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F1BC17A-AF0F-514A-8397-D60B2F5C63DD}"/>
                  </a:ext>
                </a:extLst>
              </p:cNvPr>
              <p:cNvSpPr txBox="1"/>
              <p:nvPr/>
            </p:nvSpPr>
            <p:spPr>
              <a:xfrm>
                <a:off x="1278992" y="7650746"/>
                <a:ext cx="4239559" cy="5950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kumimoji="0" lang="en-US" sz="32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Helvetica Neue"/>
                      </a:rPr>
                      <m:t>2 </m:t>
                    </m:r>
                    <m:r>
                      <a:rPr kumimoji="0" lang="en-US" sz="32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Helvetica Neue"/>
                      </a:rPr>
                      <m:t>𝑚</m:t>
                    </m:r>
                    <m:r>
                      <a:rPr kumimoji="0" lang="en-US" sz="3200" b="0" i="1" u="none" strike="noStrike" cap="none" spc="0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 Neue"/>
                      </a:rPr>
                      <m:t>𝜇</m:t>
                    </m:r>
                    <m:r>
                      <a:rPr kumimoji="0" lang="en-US" sz="32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 Neue"/>
                      </a:rPr>
                      <m:t> &lt;</m:t>
                    </m:r>
                    <m:r>
                      <a:rPr kumimoji="0" lang="en-US" sz="32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 Neue"/>
                      </a:rPr>
                      <m:t>𝑚</m:t>
                    </m:r>
                    <m:r>
                      <a:rPr kumimoji="0" lang="en-US" sz="3200" b="0" i="1" u="none" strike="noStrike" cap="none" spc="0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 Neue"/>
                      </a:rPr>
                      <m:t>𝜑</m:t>
                    </m:r>
                    <m:r>
                      <a:rPr kumimoji="0" lang="en-US" sz="32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 Neue"/>
                      </a:rPr>
                      <m:t>&lt;  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Helvetica Neue"/>
                  </a:rPr>
                  <a:t>few GeV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F1BC17A-AF0F-514A-8397-D60B2F5C6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992" y="7650746"/>
                <a:ext cx="4239559" cy="595035"/>
              </a:xfrm>
              <a:prstGeom prst="rect">
                <a:avLst/>
              </a:prstGeom>
              <a:blipFill>
                <a:blip r:embed="rId3"/>
                <a:stretch>
                  <a:fillRect l="-1493" t="-10417" r="-4179" b="-29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633326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68A53-D5D8-6442-A2FF-15D35232A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1E123B-8942-314C-8ED8-D46465A517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20F92C-6B8B-BD4F-A3DA-BB878C566E7D}"/>
              </a:ext>
            </a:extLst>
          </p:cNvPr>
          <p:cNvSpPr txBox="1"/>
          <p:nvPr/>
        </p:nvSpPr>
        <p:spPr>
          <a:xfrm>
            <a:off x="741026" y="3050952"/>
            <a:ext cx="11515973" cy="52732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b="0" dirty="0"/>
              <a:t>SM is a remarkable success</a:t>
            </a:r>
          </a:p>
          <a:p>
            <a:pPr algn="l"/>
            <a:endParaRPr lang="en-US" sz="4800" b="0" dirty="0"/>
          </a:p>
          <a:p>
            <a:pPr marL="685800" marR="0" indent="-6858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800" b="0" dirty="0"/>
              <a:t>Muon g-2 best chance for new physics</a:t>
            </a:r>
          </a:p>
          <a:p>
            <a:pPr lvl="1" indent="0" algn="l"/>
            <a:r>
              <a:rPr lang="en-US" sz="4800" b="0" dirty="0"/>
              <a:t>	 at the moment</a:t>
            </a:r>
          </a:p>
          <a:p>
            <a:pPr lvl="1" indent="0" algn="l"/>
            <a:endParaRPr lang="en-US" sz="4800" b="0" dirty="0"/>
          </a:p>
          <a:p>
            <a:pPr marL="685800" marR="0" indent="-6858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800" b="0" dirty="0"/>
              <a:t>Fermilab Muon g-2 experiment E989 </a:t>
            </a: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800" b="0" dirty="0"/>
              <a:t>    to announce 1</a:t>
            </a:r>
            <a:r>
              <a:rPr lang="en-US" sz="4800" b="0" baseline="30000" dirty="0"/>
              <a:t>st</a:t>
            </a:r>
            <a:r>
              <a:rPr lang="en-US" sz="4800" b="0" dirty="0"/>
              <a:t> results very soon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5863179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Muons in a storage ring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50241" y="1569545"/>
            <a:ext cx="11908126" cy="7138396"/>
          </a:xfrm>
        </p:spPr>
        <p:txBody>
          <a:bodyPr/>
          <a:lstStyle/>
          <a:p>
            <a:r>
              <a:rPr lang="en-US" sz="2844" dirty="0"/>
              <a:t>Cyclotron frequency:</a:t>
            </a:r>
          </a:p>
          <a:p>
            <a:endParaRPr lang="en-US" sz="2844" dirty="0"/>
          </a:p>
          <a:p>
            <a:endParaRPr lang="en-US" sz="2844" dirty="0"/>
          </a:p>
          <a:p>
            <a:r>
              <a:rPr lang="en-US" sz="2844" dirty="0"/>
              <a:t>Spin precession frequency: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1300460" hangingPunct="1"/>
            <a:fld id="{AEFAAC5A-9C4F-4278-920D-DF2BAB595749}" type="slidenum">
              <a:rPr lang="en-US" b="0" kern="1200">
                <a:solidFill>
                  <a:srgbClr val="FFFFFF">
                    <a:lumMod val="50000"/>
                  </a:srgbClr>
                </a:solidFill>
                <a:latin typeface="Arial"/>
                <a:ea typeface="+mn-ea"/>
                <a:cs typeface="+mn-cs"/>
              </a:rPr>
              <a:pPr defTabSz="1300460" hangingPunct="1"/>
              <a:t>4</a:t>
            </a:fld>
            <a:endParaRPr lang="en-US" b="0" kern="1200" dirty="0">
              <a:solidFill>
                <a:srgbClr val="FFFFFF">
                  <a:lumMod val="50000"/>
                </a:srgbClr>
              </a:solidFill>
              <a:latin typeface="Arial"/>
              <a:ea typeface="+mn-ea"/>
              <a:cs typeface="+mn-cs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FA4CBAC-3A4D-9D4F-82B4-F0F05B99E7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77280" y="1262232"/>
          <a:ext cx="2411307" cy="1301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7" name="Equation" r:id="rId3" imgW="800100" imgH="431800" progId="Equation.3">
                  <p:embed/>
                </p:oleObj>
              </mc:Choice>
              <mc:Fallback>
                <p:oleObj name="Equation" r:id="rId3" imgW="800100" imgH="431800" progId="Equation.3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FA4CBAC-3A4D-9D4F-82B4-F0F05B99E7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77280" y="1262232"/>
                        <a:ext cx="2411307" cy="1301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B13B404-C623-0D4D-9C42-7D373D9186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77280" y="2784966"/>
          <a:ext cx="4400410" cy="1300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8" name="Equation" r:id="rId5" imgW="1460500" imgH="431800" progId="Equation.3">
                  <p:embed/>
                </p:oleObj>
              </mc:Choice>
              <mc:Fallback>
                <p:oleObj name="Equation" r:id="rId5" imgW="1460500" imgH="431800" progId="Equation.3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B13B404-C623-0D4D-9C42-7D373D9186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77280" y="2784966"/>
                        <a:ext cx="4400410" cy="1300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3E111E8-EEAE-DE4C-9152-4CC230D849B9}"/>
              </a:ext>
            </a:extLst>
          </p:cNvPr>
          <p:cNvSpPr txBox="1"/>
          <p:nvPr/>
        </p:nvSpPr>
        <p:spPr>
          <a:xfrm>
            <a:off x="6177281" y="4000847"/>
            <a:ext cx="3986989" cy="44255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l" defTabSz="1300460" hangingPunct="1">
              <a:defRPr/>
            </a:pPr>
            <a:r>
              <a:rPr lang="en-US" sz="2276" b="0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Larmor + Thomas precession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24EBB4E-3555-F14D-8FF6-D2F02D4934D8}"/>
                  </a:ext>
                </a:extLst>
              </p:cNvPr>
              <p:cNvSpPr txBox="1"/>
              <p:nvPr/>
            </p:nvSpPr>
            <p:spPr>
              <a:xfrm>
                <a:off x="3392535" y="4780837"/>
                <a:ext cx="6057363" cy="1049070"/>
              </a:xfrm>
              <a:prstGeom prst="rect">
                <a:avLst/>
              </a:prstGeom>
              <a:noFill/>
              <a:ln>
                <a:solidFill>
                  <a:schemeClr val="bg2">
                    <a:lumMod val="10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l" defTabSz="1300460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982" b="0" i="1" kern="1200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982" b="0" i="1" kern="1200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3982" b="0" i="1" kern="1200">
                                  <a:solidFill>
                                    <a:srgbClr val="47484A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en-US" sz="3982" b="0" i="1" kern="1200">
                              <a:solidFill>
                                <a:srgbClr val="47484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𝑎</m:t>
                          </m:r>
                        </m:sub>
                      </m:sSub>
                      <m:r>
                        <a:rPr lang="en-US" sz="3982" b="0" i="1" kern="1200">
                          <a:solidFill>
                            <a:srgbClr val="47484A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3982" b="0" i="1" kern="1200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982" b="0" i="1" kern="1200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3982" b="0" i="1" kern="1200">
                                  <a:solidFill>
                                    <a:srgbClr val="47484A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en-US" sz="3982" b="0" i="1" kern="1200">
                              <a:solidFill>
                                <a:srgbClr val="47484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𝑆</m:t>
                          </m:r>
                        </m:sub>
                      </m:sSub>
                      <m:r>
                        <a:rPr lang="en-US" sz="3982" b="0" i="1" kern="1200">
                          <a:solidFill>
                            <a:srgbClr val="47484A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sz="3982" b="0" i="1" kern="1200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982" b="0" i="1" kern="1200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3982" b="0" i="1" kern="1200">
                                  <a:solidFill>
                                    <a:srgbClr val="47484A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en-US" sz="3982" b="0" i="1" kern="1200">
                              <a:solidFill>
                                <a:srgbClr val="47484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sz="3982" b="0" i="1" kern="1200">
                          <a:solidFill>
                            <a:srgbClr val="47484A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f>
                        <m:fPr>
                          <m:ctrlPr>
                            <a:rPr lang="bg-BG" sz="3982" b="0" i="1" kern="1200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3982" b="0" i="1" kern="1200">
                              <a:solidFill>
                                <a:srgbClr val="47484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982" b="0" i="1" kern="1200">
                              <a:solidFill>
                                <a:srgbClr val="47484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is-IS" sz="3982" b="0" i="1" kern="1200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982" b="0" i="1" kern="1200">
                                  <a:solidFill>
                                    <a:srgbClr val="0076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982" b="0" i="1" kern="1200">
                                  <a:solidFill>
                                    <a:srgbClr val="0076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3982" b="0" i="1" kern="1200">
                                  <a:solidFill>
                                    <a:srgbClr val="0076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3982" b="0" i="1" kern="1200">
                              <a:solidFill>
                                <a:srgbClr val="47484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en-US" sz="3982" b="0" i="1" kern="1200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3982" b="0" i="1" kern="1200">
                                  <a:solidFill>
                                    <a:srgbClr val="47484A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3982" b="0" i="1" kern="1200">
                              <a:solidFill>
                                <a:srgbClr val="47484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2560" b="0" kern="1200" dirty="0">
                  <a:solidFill>
                    <a:srgbClr val="47484A"/>
                  </a:solidFill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24EBB4E-3555-F14D-8FF6-D2F02D493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2535" y="4780837"/>
                <a:ext cx="6057363" cy="1049070"/>
              </a:xfrm>
              <a:prstGeom prst="rect">
                <a:avLst/>
              </a:prstGeom>
              <a:blipFill>
                <a:blip r:embed="rId7"/>
                <a:stretch>
                  <a:fillRect l="-209" b="-11765"/>
                </a:stretch>
              </a:blipFill>
              <a:ln>
                <a:solidFill>
                  <a:schemeClr val="bg2">
                    <a:lumMod val="1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DD9EE8F3-FA42-E44E-B76C-7FC77F92F10C}"/>
              </a:ext>
            </a:extLst>
          </p:cNvPr>
          <p:cNvGrpSpPr/>
          <p:nvPr/>
        </p:nvGrpSpPr>
        <p:grpSpPr>
          <a:xfrm>
            <a:off x="1663849" y="6068545"/>
            <a:ext cx="9818012" cy="3561020"/>
            <a:chOff x="990600" y="2906358"/>
            <a:chExt cx="6903290" cy="250384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DC1E3C2-934B-2542-BC7C-A45F36ECF3AF}"/>
                </a:ext>
              </a:extLst>
            </p:cNvPr>
            <p:cNvGrpSpPr/>
            <p:nvPr/>
          </p:nvGrpSpPr>
          <p:grpSpPr>
            <a:xfrm>
              <a:off x="990600" y="2906358"/>
              <a:ext cx="2715004" cy="2467320"/>
              <a:chOff x="990600" y="2819400"/>
              <a:chExt cx="2715004" cy="2467320"/>
            </a:xfrm>
          </p:grpSpPr>
          <p:pic>
            <p:nvPicPr>
              <p:cNvPr id="15" name="Picture 14" descr="Screen Clipping">
                <a:extLst>
                  <a:ext uri="{FF2B5EF4-FFF2-40B4-BE49-F238E27FC236}">
                    <a16:creationId xmlns:a16="http://schemas.microsoft.com/office/drawing/2014/main" id="{A3121F07-B616-1F49-BFAA-4B2E17B67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0600" y="2819400"/>
                <a:ext cx="2715004" cy="2467320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387D236-5B20-364A-8047-204A26614F86}"/>
                  </a:ext>
                </a:extLst>
              </p:cNvPr>
              <p:cNvSpPr/>
              <p:nvPr/>
            </p:nvSpPr>
            <p:spPr bwMode="auto">
              <a:xfrm>
                <a:off x="990600" y="2819400"/>
                <a:ext cx="381000" cy="323120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30048" tIns="65024" rIns="130048" bIns="65024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1300460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133" b="0" kern="1200">
                  <a:solidFill>
                    <a:srgbClr val="7677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 descr="Screen Clipping">
              <a:extLst>
                <a:ext uri="{FF2B5EF4-FFF2-40B4-BE49-F238E27FC236}">
                  <a16:creationId xmlns:a16="http://schemas.microsoft.com/office/drawing/2014/main" id="{524B4A7F-F0B8-DC4C-97F6-068AAB2C1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7518" y="2914301"/>
              <a:ext cx="2486372" cy="24958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779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Muons in B and E field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50241" y="1569546"/>
            <a:ext cx="11908126" cy="7444565"/>
          </a:xfrm>
        </p:spPr>
        <p:txBody>
          <a:bodyPr/>
          <a:lstStyle/>
          <a:p>
            <a:r>
              <a:rPr lang="en-US" sz="2844" dirty="0"/>
              <a:t>In presence of additional E-field:</a:t>
            </a:r>
          </a:p>
          <a:p>
            <a:endParaRPr lang="en-US" sz="2844" dirty="0"/>
          </a:p>
          <a:p>
            <a:endParaRPr lang="en-US" sz="2844" dirty="0"/>
          </a:p>
          <a:p>
            <a:endParaRPr lang="en-US" sz="2844" dirty="0"/>
          </a:p>
          <a:p>
            <a:endParaRPr lang="en-US" sz="2844" dirty="0"/>
          </a:p>
          <a:p>
            <a:endParaRPr lang="en-US" sz="2844" dirty="0"/>
          </a:p>
          <a:p>
            <a:endParaRPr lang="en-US" sz="2844" dirty="0"/>
          </a:p>
          <a:p>
            <a:endParaRPr lang="en-US" sz="2844" dirty="0"/>
          </a:p>
          <a:p>
            <a:endParaRPr lang="en-US" sz="2844" dirty="0"/>
          </a:p>
          <a:p>
            <a:endParaRPr lang="en-US" sz="2844" dirty="0"/>
          </a:p>
          <a:p>
            <a:endParaRPr lang="en-US" sz="2844" dirty="0"/>
          </a:p>
          <a:p>
            <a:r>
              <a:rPr lang="en-US" sz="2844" kern="0" dirty="0"/>
              <a:t>Measuring the anomalous moment </a:t>
            </a:r>
            <a:r>
              <a:rPr lang="en-US" sz="2844" b="1" kern="0" dirty="0">
                <a:solidFill>
                  <a:srgbClr val="008000"/>
                </a:solidFill>
                <a:cs typeface="Arial"/>
              </a:rPr>
              <a:t>a</a:t>
            </a:r>
            <a:r>
              <a:rPr lang="en-US" sz="2844" b="1" kern="0" baseline="-25000" dirty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2844" kern="0" dirty="0"/>
              <a:t> requires both</a:t>
            </a:r>
          </a:p>
          <a:p>
            <a:pPr marL="1300460" lvl="1" indent="-731509">
              <a:buFont typeface="+mj-lt"/>
              <a:buAutoNum type="arabicPeriod"/>
            </a:pPr>
            <a:r>
              <a:rPr lang="en-US" sz="2844" kern="0" dirty="0"/>
              <a:t>the spin precession frequency </a:t>
            </a:r>
            <a:r>
              <a:rPr lang="en-US" sz="2844" b="1" kern="0" dirty="0">
                <a:solidFill>
                  <a:srgbClr val="0000FF"/>
                </a:solidFill>
                <a:latin typeface="Symbol" charset="2"/>
                <a:cs typeface="Symbol" charset="2"/>
              </a:rPr>
              <a:t>w</a:t>
            </a:r>
            <a:r>
              <a:rPr lang="en-US" sz="2844" b="1" kern="0" baseline="-25000" dirty="0">
                <a:solidFill>
                  <a:srgbClr val="0000FF"/>
                </a:solidFill>
              </a:rPr>
              <a:t>a</a:t>
            </a:r>
            <a:endParaRPr lang="en-US" sz="2844" b="1" kern="0" dirty="0">
              <a:solidFill>
                <a:srgbClr val="0000FF"/>
              </a:solidFill>
            </a:endParaRPr>
          </a:p>
          <a:p>
            <a:pPr marL="1300460" lvl="1" indent="-731509">
              <a:buFont typeface="+mj-lt"/>
              <a:buAutoNum type="arabicPeriod"/>
            </a:pPr>
            <a:r>
              <a:rPr lang="en-US" sz="2844" kern="0" dirty="0"/>
              <a:t>the magnetic field </a:t>
            </a:r>
            <a:r>
              <a:rPr lang="en-US" sz="2844" b="1" kern="0" dirty="0">
                <a:solidFill>
                  <a:srgbClr val="0000FF"/>
                </a:solidFill>
              </a:rPr>
              <a:t>B </a:t>
            </a:r>
            <a:r>
              <a:rPr lang="en-US" sz="2844" kern="0" dirty="0">
                <a:solidFill>
                  <a:schemeClr val="tx1"/>
                </a:solidFill>
              </a:rPr>
              <a:t>(through NMR spectroscopy of proton)</a:t>
            </a:r>
            <a:endParaRPr lang="en-US" sz="2844" b="1" kern="0" dirty="0">
              <a:solidFill>
                <a:srgbClr val="0000FF"/>
              </a:solidFill>
            </a:endParaRPr>
          </a:p>
          <a:p>
            <a:endParaRPr lang="en-US" sz="2844" dirty="0"/>
          </a:p>
          <a:p>
            <a:endParaRPr lang="en-US" sz="2844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1300460" hangingPunct="1"/>
            <a:fld id="{AEFAAC5A-9C4F-4278-920D-DF2BAB595749}" type="slidenum">
              <a:rPr lang="en-US" b="0" kern="1200">
                <a:solidFill>
                  <a:srgbClr val="FFFFFF">
                    <a:lumMod val="50000"/>
                  </a:srgbClr>
                </a:solidFill>
                <a:latin typeface="Arial"/>
                <a:ea typeface="+mn-ea"/>
                <a:cs typeface="+mn-cs"/>
              </a:rPr>
              <a:pPr defTabSz="1300460" hangingPunct="1"/>
              <a:t>5</a:t>
            </a:fld>
            <a:endParaRPr lang="en-US" b="0" kern="1200" dirty="0">
              <a:solidFill>
                <a:srgbClr val="FFFFFF">
                  <a:lumMod val="50000"/>
                </a:srgbClr>
              </a:solidFill>
              <a:latin typeface="Arial"/>
              <a:ea typeface="+mn-ea"/>
              <a:cs typeface="+mn-cs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CC5979C-9520-F74C-B93A-1C71393B07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21120" y="4217495"/>
          <a:ext cx="162560" cy="234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7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CC5979C-9520-F74C-B93A-1C71393B07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21120" y="4217495"/>
                        <a:ext cx="162560" cy="234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D9845A7C-D1A9-1A46-91C3-BA9081D970DB}"/>
              </a:ext>
            </a:extLst>
          </p:cNvPr>
          <p:cNvSpPr/>
          <p:nvPr/>
        </p:nvSpPr>
        <p:spPr>
          <a:xfrm>
            <a:off x="878180" y="4281188"/>
            <a:ext cx="7619394" cy="14929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1300460" hangingPunct="1"/>
            <a:r>
              <a:rPr lang="en-US" sz="2844" kern="1200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Magic</a:t>
            </a:r>
            <a:r>
              <a:rPr lang="en-US" sz="3413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 </a:t>
            </a:r>
            <a:r>
              <a:rPr lang="en-US" sz="2844" kern="1200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momentum (</a:t>
            </a:r>
            <a:r>
              <a:rPr lang="en-US" sz="2844" kern="12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844" kern="1200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 = </a:t>
            </a:r>
            <a:r>
              <a:rPr lang="en-US" sz="2844" kern="1200" dirty="0">
                <a:solidFill>
                  <a:srgbClr val="FF0000"/>
                </a:solidFill>
                <a:latin typeface="Arial"/>
                <a:ea typeface="+mn-ea"/>
                <a:cs typeface="+mn-cs"/>
                <a:sym typeface="Symbol"/>
              </a:rPr>
              <a:t>29.3, p=3.094 GeV/c)</a:t>
            </a:r>
            <a:br>
              <a:rPr lang="en-US" sz="2844" b="0" kern="1200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</a:br>
            <a:r>
              <a:rPr lang="en-US" sz="2844" b="0" kern="1200" dirty="0">
                <a:solidFill>
                  <a:srgbClr val="47484A"/>
                </a:solidFill>
                <a:latin typeface="Arial"/>
                <a:ea typeface="+mn-ea"/>
                <a:cs typeface="+mn-cs"/>
              </a:rPr>
              <a:t>E field for vertical focusing</a:t>
            </a:r>
          </a:p>
          <a:p>
            <a:pPr algn="l" defTabSz="1300460" hangingPunct="1"/>
            <a:r>
              <a:rPr lang="en-US" sz="2844" kern="1200" dirty="0">
                <a:solidFill>
                  <a:srgbClr val="47484A"/>
                </a:solidFill>
                <a:latin typeface="Arial"/>
                <a:ea typeface="+mn-ea"/>
                <a:cs typeface="+mn-cs"/>
              </a:rPr>
              <a:t>CERN-III, BNL E821, Fermilab E989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53CD40-43B6-F542-B9EF-B2DFF45C920A}"/>
                  </a:ext>
                </a:extLst>
              </p:cNvPr>
              <p:cNvSpPr txBox="1"/>
              <p:nvPr/>
            </p:nvSpPr>
            <p:spPr>
              <a:xfrm>
                <a:off x="1950720" y="2275807"/>
                <a:ext cx="8882623" cy="1481881"/>
              </a:xfrm>
              <a:prstGeom prst="rect">
                <a:avLst/>
              </a:prstGeom>
              <a:noFill/>
              <a:ln>
                <a:solidFill>
                  <a:schemeClr val="bg2">
                    <a:lumMod val="10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l" defTabSz="1300460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982" b="0" i="1" kern="1200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982" b="0" i="1" kern="1200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3982" b="0" i="1" kern="1200">
                                  <a:solidFill>
                                    <a:srgbClr val="47484A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en-US" sz="3982" b="0" i="1" kern="1200">
                              <a:solidFill>
                                <a:srgbClr val="47484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𝑎</m:t>
                          </m:r>
                        </m:sub>
                      </m:sSub>
                      <m:r>
                        <a:rPr lang="en-US" sz="3982" b="0" i="1" kern="1200">
                          <a:solidFill>
                            <a:srgbClr val="47484A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f>
                        <m:fPr>
                          <m:ctrlPr>
                            <a:rPr lang="bg-BG" sz="3982" b="0" i="1" kern="1200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3982" b="0" i="1" kern="1200">
                              <a:solidFill>
                                <a:srgbClr val="47484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982" b="0" i="1" kern="1200">
                              <a:solidFill>
                                <a:srgbClr val="47484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is-IS" sz="3982" b="0" i="1" kern="1200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982" b="0" i="1" kern="1200">
                                  <a:solidFill>
                                    <a:srgbClr val="0076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982" b="0" i="1" kern="1200">
                                  <a:solidFill>
                                    <a:srgbClr val="0076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3982" b="0" i="1" kern="1200">
                                  <a:solidFill>
                                    <a:srgbClr val="0076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3982" b="0" i="1" kern="1200">
                              <a:solidFill>
                                <a:srgbClr val="47484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en-US" sz="3982" b="0" i="1" kern="1200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3982" b="0" i="1" kern="1200">
                                  <a:solidFill>
                                    <a:srgbClr val="47484A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3982" b="0" i="1" kern="1200">
                              <a:solidFill>
                                <a:srgbClr val="47484A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− </m:t>
                          </m:r>
                          <m:d>
                            <m:dPr>
                              <m:ctrlPr>
                                <a:rPr lang="is-IS" sz="3982" b="0" i="1" kern="1200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982" b="0" i="1" kern="1200">
                                      <a:solidFill>
                                        <a:srgbClr val="0076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982" b="0" i="1" kern="1200">
                                      <a:solidFill>
                                        <a:srgbClr val="0076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3982" b="0" i="1" kern="1200">
                                      <a:solidFill>
                                        <a:srgbClr val="0076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sz="3982" b="0" i="1" kern="1200">
                                  <a:solidFill>
                                    <a:srgbClr val="47484A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− </m:t>
                              </m:r>
                              <m:f>
                                <m:fPr>
                                  <m:ctrlPr>
                                    <a:rPr lang="bg-BG" sz="3982" b="0" i="1" kern="1200">
                                      <a:solidFill>
                                        <a:srgbClr val="47484A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982" b="0" i="1" kern="1200">
                                      <a:solidFill>
                                        <a:srgbClr val="47484A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bg-BG" sz="3982" b="0" i="1" kern="1200">
                                          <a:solidFill>
                                            <a:srgbClr val="47484A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bg-BG" sz="3982" b="0" i="1" kern="1200">
                                          <a:solidFill>
                                            <a:srgbClr val="47484A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3982" b="0" i="1" kern="1200">
                                          <a:solidFill>
                                            <a:srgbClr val="47484A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3982" b="0" i="1" kern="1200">
                                      <a:solidFill>
                                        <a:srgbClr val="47484A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  <m:f>
                            <m:fPr>
                              <m:ctrlPr>
                                <a:rPr lang="bg-BG" sz="3982" b="0" i="1" kern="1200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bg-BG" sz="3982" b="0" i="1" kern="1200">
                                      <a:solidFill>
                                        <a:srgbClr val="47484A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bg-BG" sz="3982" b="0" i="1" kern="1200">
                                      <a:solidFill>
                                        <a:srgbClr val="47484A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bg-BG" sz="3982" b="0" i="1" kern="1200">
                                  <a:solidFill>
                                    <a:srgbClr val="47484A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bg-BG" sz="3982" b="0" i="1" kern="1200">
                                      <a:solidFill>
                                        <a:srgbClr val="47484A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982" b="0" i="1" kern="1200">
                                      <a:solidFill>
                                        <a:srgbClr val="47484A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3982" b="0" i="1" kern="1200">
                                  <a:solidFill>
                                    <a:srgbClr val="47484A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560" b="0" kern="1200" dirty="0">
                  <a:solidFill>
                    <a:srgbClr val="47484A"/>
                  </a:solidFill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53CD40-43B6-F542-B9EF-B2DFF45C92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720" y="2275807"/>
                <a:ext cx="8882623" cy="1481881"/>
              </a:xfrm>
              <a:prstGeom prst="rect">
                <a:avLst/>
              </a:prstGeom>
              <a:blipFill>
                <a:blip r:embed="rId5"/>
                <a:stretch>
                  <a:fillRect l="-143" t="-15966" b="-5882"/>
                </a:stretch>
              </a:blipFill>
              <a:ln>
                <a:solidFill>
                  <a:schemeClr val="bg2">
                    <a:lumMod val="1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6415B7C6-9930-514D-8CCF-1CFFC84C54EF}"/>
              </a:ext>
            </a:extLst>
          </p:cNvPr>
          <p:cNvGrpSpPr/>
          <p:nvPr/>
        </p:nvGrpSpPr>
        <p:grpSpPr>
          <a:xfrm>
            <a:off x="5960534" y="2237585"/>
            <a:ext cx="3359573" cy="1589854"/>
            <a:chOff x="4191000" y="1878126"/>
            <a:chExt cx="2381832" cy="111786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B57479E-591F-5349-9536-FC2DD2113195}"/>
                </a:ext>
              </a:extLst>
            </p:cNvPr>
            <p:cNvSpPr/>
            <p:nvPr/>
          </p:nvSpPr>
          <p:spPr bwMode="auto">
            <a:xfrm>
              <a:off x="4210632" y="1878126"/>
              <a:ext cx="2362200" cy="1117866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0048" tIns="65024" rIns="130048" bIns="65024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2560" b="0" kern="1200">
                <a:solidFill>
                  <a:srgbClr val="47484A"/>
                </a:solidFill>
                <a:latin typeface="Calibri" pitchFamily="34" charset="0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3D9B33-8583-6144-84FC-E6C285D292A8}"/>
                </a:ext>
              </a:extLst>
            </p:cNvPr>
            <p:cNvCxnSpPr/>
            <p:nvPr/>
          </p:nvCxnSpPr>
          <p:spPr bwMode="auto">
            <a:xfrm>
              <a:off x="4191000" y="1905000"/>
              <a:ext cx="2381832" cy="1090992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876CD81-9BDC-5D47-93C8-6FE2579BD9B1}"/>
              </a:ext>
            </a:extLst>
          </p:cNvPr>
          <p:cNvCxnSpPr/>
          <p:nvPr/>
        </p:nvCxnSpPr>
        <p:spPr bwMode="auto">
          <a:xfrm flipH="1">
            <a:off x="5527040" y="4009780"/>
            <a:ext cx="1842347" cy="36583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0857937-A173-3449-B50C-299C34069238}"/>
              </a:ext>
            </a:extLst>
          </p:cNvPr>
          <p:cNvSpPr/>
          <p:nvPr/>
        </p:nvSpPr>
        <p:spPr>
          <a:xfrm>
            <a:off x="8578418" y="4382601"/>
            <a:ext cx="4161524" cy="1405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1300460" hangingPunct="1"/>
            <a:r>
              <a:rPr lang="en-US" sz="2844" kern="1200" dirty="0">
                <a:solidFill>
                  <a:srgbClr val="7030A0"/>
                </a:solidFill>
                <a:latin typeface="Arial"/>
                <a:ea typeface="+mn-ea"/>
                <a:cs typeface="+mn-cs"/>
              </a:rPr>
              <a:t>No E field: E = 0</a:t>
            </a:r>
            <a:br>
              <a:rPr lang="en-US" sz="2844" b="0" kern="1200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</a:br>
            <a:r>
              <a:rPr lang="en-US" sz="2844" b="0" kern="1200" dirty="0">
                <a:solidFill>
                  <a:srgbClr val="47484A"/>
                </a:solidFill>
                <a:latin typeface="Arial"/>
                <a:ea typeface="+mn-ea"/>
                <a:cs typeface="+mn-cs"/>
              </a:rPr>
              <a:t>Weak magnetic focusing</a:t>
            </a:r>
          </a:p>
          <a:p>
            <a:pPr algn="l" defTabSz="1300460" hangingPunct="1"/>
            <a:r>
              <a:rPr lang="en-US" sz="2844" kern="1200" dirty="0">
                <a:solidFill>
                  <a:srgbClr val="47484A"/>
                </a:solidFill>
                <a:latin typeface="Arial"/>
                <a:ea typeface="+mn-ea"/>
                <a:cs typeface="+mn-cs"/>
              </a:rPr>
              <a:t>J-PARC E34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B2A7CA-41DE-B14C-815E-4690E6E19CD8}"/>
              </a:ext>
            </a:extLst>
          </p:cNvPr>
          <p:cNvGrpSpPr/>
          <p:nvPr/>
        </p:nvGrpSpPr>
        <p:grpSpPr>
          <a:xfrm>
            <a:off x="9433269" y="2237585"/>
            <a:ext cx="1078945" cy="1589855"/>
            <a:chOff x="4191000" y="1878126"/>
            <a:chExt cx="2381832" cy="111786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902BA03-92B4-DD4E-A12C-8989E5C6DFE5}"/>
                </a:ext>
              </a:extLst>
            </p:cNvPr>
            <p:cNvSpPr/>
            <p:nvPr/>
          </p:nvSpPr>
          <p:spPr bwMode="auto">
            <a:xfrm>
              <a:off x="4210632" y="1878126"/>
              <a:ext cx="2362200" cy="1117866"/>
            </a:xfrm>
            <a:prstGeom prst="rect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0048" tIns="65024" rIns="130048" bIns="65024" numCol="1" rtlCol="0" anchor="t" anchorCtr="0" compatLnSpc="1">
              <a:prstTxWarp prst="textNoShape">
                <a:avLst/>
              </a:prstTxWarp>
            </a:bodyPr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2560" b="0" kern="1200">
                <a:solidFill>
                  <a:srgbClr val="47484A"/>
                </a:solidFill>
                <a:latin typeface="Calibri" pitchFamily="34" charset="0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9C0F0A5-8220-D44E-82DD-BA5263FDAA3D}"/>
                </a:ext>
              </a:extLst>
            </p:cNvPr>
            <p:cNvCxnSpPr/>
            <p:nvPr/>
          </p:nvCxnSpPr>
          <p:spPr bwMode="auto">
            <a:xfrm>
              <a:off x="4191000" y="1905000"/>
              <a:ext cx="2381832" cy="1090992"/>
            </a:xfrm>
            <a:prstGeom prst="lin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21881FB-00E5-3A4D-9861-7788DB6ED452}"/>
              </a:ext>
            </a:extLst>
          </p:cNvPr>
          <p:cNvCxnSpPr>
            <a:cxnSpLocks/>
          </p:cNvCxnSpPr>
          <p:nvPr/>
        </p:nvCxnSpPr>
        <p:spPr bwMode="auto">
          <a:xfrm>
            <a:off x="10051628" y="4018188"/>
            <a:ext cx="460585" cy="357426"/>
          </a:xfrm>
          <a:prstGeom prst="straightConnector1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6E7FA31-81EE-A040-B929-11BCE366F8E6}"/>
              </a:ext>
            </a:extLst>
          </p:cNvPr>
          <p:cNvSpPr txBox="1">
            <a:spLocks/>
          </p:cNvSpPr>
          <p:nvPr/>
        </p:nvSpPr>
        <p:spPr bwMode="auto">
          <a:xfrm>
            <a:off x="4768427" y="6177281"/>
            <a:ext cx="3965190" cy="10699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130048" tIns="65024" rIns="130048" bIns="65024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1300460">
              <a:buNone/>
            </a:pPr>
            <a:r>
              <a:rPr lang="en-US" sz="4551" kern="12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w</a:t>
            </a:r>
            <a:r>
              <a:rPr lang="en-US" sz="4551" kern="1200" baseline="-25000" dirty="0" err="1">
                <a:solidFill>
                  <a:srgbClr val="0000FF"/>
                </a:solidFill>
                <a:latin typeface="Arial"/>
                <a:cs typeface="Symbol" charset="2"/>
              </a:rPr>
              <a:t>a</a:t>
            </a:r>
            <a:r>
              <a:rPr lang="en-US" sz="4551" b="0" kern="1200" dirty="0">
                <a:solidFill>
                  <a:srgbClr val="47484A"/>
                </a:solidFill>
                <a:latin typeface="Arial"/>
                <a:cs typeface="Symbol" charset="2"/>
              </a:rPr>
              <a:t> = e/m</a:t>
            </a:r>
            <a:r>
              <a:rPr lang="en-US" sz="4551" b="0" kern="1200" dirty="0">
                <a:solidFill>
                  <a:srgbClr val="47484A"/>
                </a:solidFill>
                <a:latin typeface="Symbol" charset="2"/>
                <a:cs typeface="Symbol" charset="2"/>
              </a:rPr>
              <a:t> </a:t>
            </a:r>
            <a:r>
              <a:rPr lang="en-US" sz="4551" kern="1200" dirty="0">
                <a:solidFill>
                  <a:srgbClr val="008000"/>
                </a:solidFill>
                <a:latin typeface="Arial"/>
                <a:cs typeface="Symbol" charset="2"/>
              </a:rPr>
              <a:t>a</a:t>
            </a:r>
            <a:r>
              <a:rPr lang="en-US" sz="4551" kern="1200" baseline="-25000" dirty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4551" b="0" kern="1200" dirty="0">
                <a:solidFill>
                  <a:srgbClr val="47484A"/>
                </a:solidFill>
                <a:latin typeface="Symbol" charset="2"/>
                <a:cs typeface="Symbol" charset="2"/>
              </a:rPr>
              <a:t> </a:t>
            </a:r>
            <a:r>
              <a:rPr lang="en-US" sz="4551" kern="1200" dirty="0">
                <a:solidFill>
                  <a:srgbClr val="0000FF"/>
                </a:solidFill>
                <a:latin typeface="Arial"/>
                <a:cs typeface="Symbol" charset="2"/>
              </a:rPr>
              <a:t>B</a:t>
            </a:r>
            <a:endParaRPr lang="en-US" sz="4551" kern="1200" dirty="0">
              <a:solidFill>
                <a:srgbClr val="0000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101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/>
      <p:bldP spid="10" grpId="0" animBg="1"/>
      <p:bldP spid="15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Run-1 analysis status: </a:t>
            </a:r>
            <a:r>
              <a:rPr lang="en-US" cap="none" dirty="0">
                <a:latin typeface="Symbol" pitchFamily="2" charset="2"/>
              </a:rPr>
              <a:t>w</a:t>
            </a:r>
            <a:r>
              <a:rPr lang="en-US" cap="none" baseline="-25000" dirty="0"/>
              <a:t>a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1300460" hangingPunct="1">
              <a:defRPr/>
            </a:pPr>
            <a:fld id="{AEFAAC5A-9C4F-4278-920D-DF2BAB595749}" type="slidenum">
              <a:rPr lang="en-US" b="0" kern="1200">
                <a:solidFill>
                  <a:srgbClr val="FFFFFF">
                    <a:lumMod val="50000"/>
                  </a:srgbClr>
                </a:solidFill>
                <a:latin typeface="Arial"/>
                <a:ea typeface="+mn-ea"/>
                <a:cs typeface="+mn-cs"/>
              </a:rPr>
              <a:pPr defTabSz="1300460" hangingPunct="1">
                <a:defRPr/>
              </a:pPr>
              <a:t>6</a:t>
            </a:fld>
            <a:endParaRPr lang="en-US" b="0" kern="1200" dirty="0">
              <a:solidFill>
                <a:srgbClr val="FFFFFF">
                  <a:lumMod val="50000"/>
                </a:srgbClr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9" name="Screen Shot 2019-04-06 at 10.34.03 AM.png" descr="Screen Shot 2019-04-06 at 10.34.03 AM.png">
            <a:extLst>
              <a:ext uri="{FF2B5EF4-FFF2-40B4-BE49-F238E27FC236}">
                <a16:creationId xmlns:a16="http://schemas.microsoft.com/office/drawing/2014/main" id="{CDA56A86-CAC5-484E-9E78-F8E0EF40C9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20983" y="3727614"/>
            <a:ext cx="8358966" cy="494370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1" name="PRELIMINARY">
            <a:extLst>
              <a:ext uri="{FF2B5EF4-FFF2-40B4-BE49-F238E27FC236}">
                <a16:creationId xmlns:a16="http://schemas.microsoft.com/office/drawing/2014/main" id="{D91B274E-7864-1547-A0FA-9D136FDEB00F}"/>
              </a:ext>
            </a:extLst>
          </p:cNvPr>
          <p:cNvSpPr txBox="1"/>
          <p:nvPr/>
        </p:nvSpPr>
        <p:spPr>
          <a:xfrm rot="20400000">
            <a:off x="3130620" y="6112620"/>
            <a:ext cx="5754994" cy="103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ctr" defTabSz="825500">
              <a:lnSpc>
                <a:spcPct val="100000"/>
              </a:lnSpc>
              <a:defRPr sz="12000" b="1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40260"/>
            <a:r>
              <a:rPr sz="6400" dirty="0">
                <a:solidFill>
                  <a:srgbClr val="47484A">
                    <a:lumMod val="40000"/>
                    <a:lumOff val="60000"/>
                    <a:alpha val="50000"/>
                  </a:srgbClr>
                </a:solidFill>
              </a:rPr>
              <a:t>PRELIMINARY</a:t>
            </a:r>
          </a:p>
        </p:txBody>
      </p:sp>
      <p:pic>
        <p:nvPicPr>
          <p:cNvPr id="22" name="Screen Shot 2019-04-06 at 10.34.17 AM.png" descr="Screen Shot 2019-04-06 at 10.34.17 AM.png">
            <a:extLst>
              <a:ext uri="{FF2B5EF4-FFF2-40B4-BE49-F238E27FC236}">
                <a16:creationId xmlns:a16="http://schemas.microsoft.com/office/drawing/2014/main" id="{C154EACC-1B9B-FB46-808A-FC4AF946A6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96736" y="2985122"/>
            <a:ext cx="5013237" cy="2059981"/>
          </a:xfrm>
          <a:prstGeom prst="rect">
            <a:avLst/>
          </a:prstGeom>
          <a:ln w="12700" cap="flat">
            <a:solidFill>
              <a:srgbClr val="000000"/>
            </a:solidFill>
            <a:prstDash val="solid"/>
            <a:miter lim="400000"/>
          </a:ln>
          <a:effectLst/>
        </p:spPr>
      </p:pic>
      <p:sp>
        <p:nvSpPr>
          <p:cNvPr id="23" name="Line">
            <a:extLst>
              <a:ext uri="{FF2B5EF4-FFF2-40B4-BE49-F238E27FC236}">
                <a16:creationId xmlns:a16="http://schemas.microsoft.com/office/drawing/2014/main" id="{2D24E08A-D475-CE4D-AE95-0D38E85A3961}"/>
              </a:ext>
            </a:extLst>
          </p:cNvPr>
          <p:cNvSpPr/>
          <p:nvPr/>
        </p:nvSpPr>
        <p:spPr>
          <a:xfrm flipV="1">
            <a:off x="3615334" y="3002248"/>
            <a:ext cx="2181402" cy="1469008"/>
          </a:xfrm>
          <a:prstGeom prst="line">
            <a:avLst/>
          </a:prstGeom>
          <a:noFill/>
          <a:ln w="10795" cap="flat">
            <a:solidFill>
              <a:srgbClr val="000000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wrap="square" lIns="65023" tIns="65023" rIns="65023" bIns="65023" numCol="1" anchor="t">
            <a:noAutofit/>
          </a:bodyPr>
          <a:lstStyle/>
          <a:p>
            <a:pPr algn="l" defTabSz="1300460" hangingPunct="1"/>
            <a:endParaRPr sz="2560" b="0" kern="1200">
              <a:solidFill>
                <a:srgbClr val="47484A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97FD46C9-DFD6-CD45-A0D4-2D03F23ECF07}"/>
              </a:ext>
            </a:extLst>
          </p:cNvPr>
          <p:cNvSpPr/>
          <p:nvPr/>
        </p:nvSpPr>
        <p:spPr>
          <a:xfrm>
            <a:off x="7225417" y="4263720"/>
            <a:ext cx="0" cy="2283"/>
          </a:xfrm>
          <a:prstGeom prst="line">
            <a:avLst/>
          </a:prstGeom>
          <a:noFill/>
          <a:ln w="10795" cap="flat">
            <a:solidFill>
              <a:srgbClr val="000000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wrap="square" lIns="65023" tIns="65023" rIns="65023" bIns="65023" numCol="1" anchor="t">
            <a:noAutofit/>
          </a:bodyPr>
          <a:lstStyle/>
          <a:p>
            <a:pPr algn="l" defTabSz="1300460" hangingPunct="1"/>
            <a:endParaRPr sz="2560" b="0" kern="1200">
              <a:solidFill>
                <a:srgbClr val="47484A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7" name="Line">
            <a:extLst>
              <a:ext uri="{FF2B5EF4-FFF2-40B4-BE49-F238E27FC236}">
                <a16:creationId xmlns:a16="http://schemas.microsoft.com/office/drawing/2014/main" id="{1AAE1F16-0099-8444-A533-C4CEC77BAF1E}"/>
              </a:ext>
            </a:extLst>
          </p:cNvPr>
          <p:cNvSpPr/>
          <p:nvPr/>
        </p:nvSpPr>
        <p:spPr>
          <a:xfrm>
            <a:off x="3615334" y="4876800"/>
            <a:ext cx="2181402" cy="169216"/>
          </a:xfrm>
          <a:prstGeom prst="line">
            <a:avLst/>
          </a:prstGeom>
          <a:noFill/>
          <a:ln w="10795" cap="flat">
            <a:solidFill>
              <a:srgbClr val="000000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wrap="square" lIns="65023" tIns="65023" rIns="65023" bIns="65023" numCol="1" anchor="t">
            <a:noAutofit/>
          </a:bodyPr>
          <a:lstStyle/>
          <a:p>
            <a:pPr algn="l" defTabSz="1300460" hangingPunct="1"/>
            <a:endParaRPr sz="2560" b="0" kern="1200">
              <a:solidFill>
                <a:srgbClr val="47484A"/>
              </a:solidFill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BF19C58-E6D0-CA41-8AF0-6E0DED49B540}"/>
                  </a:ext>
                </a:extLst>
              </p:cNvPr>
              <p:cNvSpPr txBox="1"/>
              <p:nvPr/>
            </p:nvSpPr>
            <p:spPr>
              <a:xfrm>
                <a:off x="2865390" y="1600648"/>
                <a:ext cx="7155870" cy="545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defTabSz="1300460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13" b="0" i="1" kern="1200">
                          <a:solidFill>
                            <a:srgbClr val="47484A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d>
                        <m:dPr>
                          <m:ctrlPr>
                            <a:rPr lang="en-US" sz="3413" b="0" i="1" kern="1200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3413" b="0" i="1" kern="1200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lang="en-US" sz="3413" b="0" i="1" kern="1200">
                          <a:solidFill>
                            <a:srgbClr val="47484A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sSub>
                        <m:sSubPr>
                          <m:ctrlPr>
                            <a:rPr lang="en-US" sz="3413" b="0" i="1" kern="120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3413" b="0" i="1" kern="120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e>
                        <m:sub>
                          <m:r>
                            <a:rPr lang="en-US" sz="3413" b="0" i="1" kern="120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lang="en-US" sz="3413" b="0" i="1" kern="120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lang="en-US" sz="3413" b="0" i="1" kern="1200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3413" b="0" i="1" kern="1200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lang="en-US" sz="3413" b="0" i="1" kern="1200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lang="en-US" sz="3413" b="0" i="1" kern="1200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lang="en-US" sz="3413" b="0" i="1" kern="1200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lang="en-US" sz="3413" b="0" i="1" kern="120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𝜏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3413" b="0" i="1" kern="1200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3413" b="0" i="1" kern="1200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1−</m:t>
                          </m:r>
                          <m:r>
                            <a:rPr lang="en-US" sz="3413" b="0" i="1" kern="120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  <m:func>
                            <m:funcPr>
                              <m:ctrlPr>
                                <a:rPr lang="en-US" sz="3413" b="0" i="1" kern="1200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413" b="0" kern="1200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413" b="0" i="1" kern="1200">
                                      <a:solidFill>
                                        <a:srgbClr val="47484A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413" b="0" i="1" kern="120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413" b="0" i="1" kern="120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3413" b="0" i="1" kern="120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US" sz="3413" b="0" i="1" kern="1200">
                                      <a:solidFill>
                                        <a:srgbClr val="47484A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  <m:r>
                                    <a:rPr lang="en-US" sz="3413" b="0" i="1" kern="1200">
                                      <a:solidFill>
                                        <a:srgbClr val="47484A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r>
                                    <a:rPr lang="en-US" sz="3413" b="0" i="1" kern="120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3413" b="0" kern="1200" dirty="0">
                  <a:solidFill>
                    <a:srgbClr val="47484A"/>
                  </a:solidFill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BF19C58-E6D0-CA41-8AF0-6E0DED49B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390" y="1600648"/>
                <a:ext cx="7155870" cy="545021"/>
              </a:xfrm>
              <a:prstGeom prst="rect">
                <a:avLst/>
              </a:prstGeom>
              <a:blipFill>
                <a:blip r:embed="rId4"/>
                <a:stretch>
                  <a:fillRect l="-708" t="-4651" b="-39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ontent Placeholder 7">
            <a:extLst>
              <a:ext uri="{FF2B5EF4-FFF2-40B4-BE49-F238E27FC236}">
                <a16:creationId xmlns:a16="http://schemas.microsoft.com/office/drawing/2014/main" id="{C6EF3F39-C446-2246-82D9-9D58FB4B1AE5}"/>
              </a:ext>
            </a:extLst>
          </p:cNvPr>
          <p:cNvSpPr txBox="1">
            <a:spLocks/>
          </p:cNvSpPr>
          <p:nvPr/>
        </p:nvSpPr>
        <p:spPr>
          <a:xfrm>
            <a:off x="650240" y="1100165"/>
            <a:ext cx="12354560" cy="7138396"/>
          </a:xfrm>
          <a:prstGeom prst="rect">
            <a:avLst/>
          </a:prstGeom>
        </p:spPr>
        <p:txBody>
          <a:bodyPr vert="horz" lIns="0" tIns="0" rIns="0" bIns="65024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6095" indent="-246095" defTabSz="650230">
              <a:spcBef>
                <a:spcPts val="853"/>
              </a:spcBef>
            </a:pPr>
            <a:r>
              <a:rPr lang="en-US" sz="2560" b="0" dirty="0">
                <a:solidFill>
                  <a:srgbClr val="47484A">
                    <a:lumMod val="50000"/>
                  </a:srgbClr>
                </a:solidFill>
                <a:latin typeface="Arial"/>
              </a:rPr>
              <a:t>Simple 5-parameter fit captures the main features of the “wiggle plot”:</a:t>
            </a:r>
          </a:p>
          <a:p>
            <a:pPr marL="246095" indent="-246095" defTabSz="650230">
              <a:spcBef>
                <a:spcPts val="853"/>
              </a:spcBef>
              <a:buClr>
                <a:srgbClr val="47484A">
                  <a:lumMod val="50000"/>
                </a:srgbClr>
              </a:buClr>
              <a:buFont typeface="Arial" panose="020B0604020202020204" pitchFamily="34" charset="0"/>
              <a:buChar char="–"/>
            </a:pPr>
            <a:endParaRPr lang="en-US" sz="2560" b="0" dirty="0">
              <a:solidFill>
                <a:srgbClr val="47484A">
                  <a:lumMod val="50000"/>
                </a:srgbClr>
              </a:solidFill>
              <a:latin typeface="Arial"/>
            </a:endParaRPr>
          </a:p>
          <a:p>
            <a:pPr marL="246095" indent="-246095" defTabSz="650230">
              <a:spcBef>
                <a:spcPts val="853"/>
              </a:spcBef>
            </a:pPr>
            <a:endParaRPr lang="en-US" sz="2560" b="0" dirty="0">
              <a:solidFill>
                <a:srgbClr val="47484A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056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E787CD6B-6098-5F4B-8891-33220CADE44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177280" y="9207053"/>
            <a:ext cx="650240" cy="260096"/>
          </a:xfrm>
        </p:spPr>
        <p:txBody>
          <a:bodyPr/>
          <a:lstStyle/>
          <a:p>
            <a:pPr>
              <a:spcAft>
                <a:spcPts val="600"/>
              </a:spcAft>
            </a:pPr>
            <a:fld id="{AEFAAC5A-9C4F-4278-920D-DF2BAB595749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B94CA1-CBF3-3243-8E56-E8721D5FD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13" y="2199161"/>
            <a:ext cx="8665171" cy="5810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E463A3-E67A-B642-A453-BF0D6811F164}"/>
              </a:ext>
            </a:extLst>
          </p:cNvPr>
          <p:cNvSpPr txBox="1"/>
          <p:nvPr/>
        </p:nvSpPr>
        <p:spPr>
          <a:xfrm>
            <a:off x="1344577" y="857833"/>
            <a:ext cx="10315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0" dirty="0"/>
              <a:t>Run plan and expected statistics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2C438F-5ABB-9F40-8511-0CC29D78B6CB}"/>
              </a:ext>
            </a:extLst>
          </p:cNvPr>
          <p:cNvSpPr txBox="1"/>
          <p:nvPr/>
        </p:nvSpPr>
        <p:spPr>
          <a:xfrm>
            <a:off x="1480445" y="8664934"/>
            <a:ext cx="10634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Goal is to reduce total uncertainty by factor of 4 over E821 (BNL)</a:t>
            </a:r>
            <a:fld id="{D15D6A93-A958-A84F-9D57-60DC2BF49763}" type="slidenum">
              <a:rPr lang="en-US" b="0" smtClean="0"/>
              <a:t>7</a:t>
            </a:fld>
            <a:r>
              <a:rPr lang="en-US" b="0" dirty="0"/>
              <a:t> 0.54 ppm</a:t>
            </a:r>
          </a:p>
        </p:txBody>
      </p:sp>
    </p:spTree>
    <p:extLst>
      <p:ext uri="{BB962C8B-B14F-4D97-AF65-F5344CB8AC3E}">
        <p14:creationId xmlns:p14="http://schemas.microsoft.com/office/powerpoint/2010/main" val="354265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2B23E-43A0-3B46-B2E8-34CD1F3BC1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8</a:t>
            </a:fld>
            <a:endParaRPr lang="en-US" altLang="ja-JP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2511F25-C6E0-ED4A-9B9D-C1663C4BA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40" y="461612"/>
            <a:ext cx="10970716" cy="713096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F8C9A58-17DA-5349-90B7-C31AC822FF0B}"/>
              </a:ext>
            </a:extLst>
          </p:cNvPr>
          <p:cNvSpPr txBox="1"/>
          <p:nvPr/>
        </p:nvSpPr>
        <p:spPr>
          <a:xfrm>
            <a:off x="7555653" y="461612"/>
            <a:ext cx="52452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5400" dirty="0"/>
              <a:t>Muon g-2/EDM</a:t>
            </a:r>
          </a:p>
          <a:p>
            <a:pPr algn="r"/>
            <a:r>
              <a:rPr kumimoji="1" lang="en-US" altLang="ja-JP" sz="5400" dirty="0"/>
              <a:t>experiment</a:t>
            </a:r>
          </a:p>
          <a:p>
            <a:pPr algn="r"/>
            <a:r>
              <a:rPr lang="en-US" altLang="ja-JP" sz="5400" dirty="0"/>
              <a:t>at J-PARC</a:t>
            </a:r>
            <a:endParaRPr kumimoji="1" lang="ja-JP" altLang="en-US" sz="540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82880" y="6965129"/>
            <a:ext cx="105244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800" dirty="0">
                <a:solidFill>
                  <a:srgbClr val="0513C0"/>
                </a:solidFill>
              </a:rPr>
              <a:t>Features:</a:t>
            </a:r>
          </a:p>
          <a:p>
            <a:pPr marL="582498" indent="-377044" algn="l">
              <a:buFont typeface="Arial" charset="0"/>
              <a:buChar char="•"/>
            </a:pPr>
            <a:r>
              <a:rPr lang="en-US" altLang="ja-JP" sz="2800" dirty="0">
                <a:solidFill>
                  <a:srgbClr val="0513C0"/>
                </a:solidFill>
              </a:rPr>
              <a:t>Low emittance muon beam (1/1000)</a:t>
            </a:r>
          </a:p>
          <a:p>
            <a:pPr marL="582498" indent="-377044" algn="l">
              <a:buFont typeface="Arial" charset="0"/>
              <a:buChar char="•"/>
            </a:pPr>
            <a:r>
              <a:rPr lang="en-US" altLang="ja-JP" sz="2800" dirty="0">
                <a:solidFill>
                  <a:srgbClr val="0513C0"/>
                </a:solidFill>
              </a:rPr>
              <a:t>No strong focusing (1/1000) &amp; good injection eff. (x10)</a:t>
            </a:r>
          </a:p>
          <a:p>
            <a:pPr marL="582498" indent="-377044" algn="l">
              <a:buFont typeface="Arial" charset="0"/>
              <a:buChar char="•"/>
            </a:pPr>
            <a:r>
              <a:rPr kumimoji="1" lang="en-US" altLang="ja-JP" sz="2800" dirty="0">
                <a:solidFill>
                  <a:srgbClr val="0513C0"/>
                </a:solidFill>
              </a:rPr>
              <a:t>Compact storage ring (1/20) </a:t>
            </a:r>
          </a:p>
          <a:p>
            <a:pPr marL="582498" indent="-377044" algn="l">
              <a:buFont typeface="Arial" charset="0"/>
              <a:buChar char="•"/>
            </a:pPr>
            <a:r>
              <a:rPr lang="en-US" altLang="ja-JP" sz="2800" dirty="0">
                <a:solidFill>
                  <a:srgbClr val="0513C0"/>
                </a:solidFill>
              </a:rPr>
              <a:t>Tracking detector with large acceptance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D6DB16-49B4-A743-9E29-00A818F05EC7}"/>
              </a:ext>
            </a:extLst>
          </p:cNvPr>
          <p:cNvSpPr txBox="1"/>
          <p:nvPr/>
        </p:nvSpPr>
        <p:spPr>
          <a:xfrm>
            <a:off x="10853486" y="8723376"/>
            <a:ext cx="1372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Credit: T. </a:t>
            </a:r>
            <a:r>
              <a:rPr lang="en-US" sz="1400" b="0" dirty="0" err="1"/>
              <a:t>Mibe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1939660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9AB31D-DAC4-3A47-902C-934CA4D80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16" y="2094744"/>
            <a:ext cx="8836167" cy="675122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12022B-1E12-2549-BC26-8ECF14B67EB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9184640" y="9040142"/>
            <a:ext cx="2926080" cy="51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 hangingPunct="1">
              <a:spcAft>
                <a:spcPts val="600"/>
              </a:spcAft>
            </a:pPr>
            <a:fld id="{86CB4B4D-7CA3-9044-876B-883B54F8677D}" type="slidenum">
              <a:rPr lang="en-US" sz="1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r" defTabSz="914400" hangingPunct="1">
                <a:spcAft>
                  <a:spcPts val="600"/>
                </a:spcAft>
              </a:pPr>
              <a:t>9</a:t>
            </a:fld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A6847C-A3A4-F341-8C4E-9D711D6F4574}"/>
              </a:ext>
            </a:extLst>
          </p:cNvPr>
          <p:cNvSpPr txBox="1"/>
          <p:nvPr/>
        </p:nvSpPr>
        <p:spPr>
          <a:xfrm>
            <a:off x="766435" y="947349"/>
            <a:ext cx="1147192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Theory v. experiment (muon g-2 theory initiative baseline)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1092A7-276B-4745-89AF-066487BB0565}"/>
              </a:ext>
            </a:extLst>
          </p:cNvPr>
          <p:cNvSpPr txBox="1"/>
          <p:nvPr/>
        </p:nvSpPr>
        <p:spPr>
          <a:xfrm>
            <a:off x="6045374" y="2033284"/>
            <a:ext cx="188192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0" dirty="0"/>
              <a:t>From T. Teubner: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9745600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o gray boxes.pptx" id="{83D9FE37-B19B-E544-ABEB-E372ED5AE2ED}" vid="{166C6E9E-FBBE-064C-A168-1BF82E127059}"/>
    </a:ext>
  </a:extLst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6156</TotalTime>
  <Words>1841</Words>
  <Application>Microsoft Macintosh PowerPoint</Application>
  <PresentationFormat>Custom</PresentationFormat>
  <Paragraphs>346</Paragraphs>
  <Slides>38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5" baseType="lpstr">
      <vt:lpstr>Arial</vt:lpstr>
      <vt:lpstr>Bookman Old Style</vt:lpstr>
      <vt:lpstr>Calibri</vt:lpstr>
      <vt:lpstr>Calibri Light</vt:lpstr>
      <vt:lpstr>Cambria Math</vt:lpstr>
      <vt:lpstr>Helvetica Light</vt:lpstr>
      <vt:lpstr>Helvetica Neue</vt:lpstr>
      <vt:lpstr>Helvetica Neue Light</vt:lpstr>
      <vt:lpstr>Helvetica Neue Medium</vt:lpstr>
      <vt:lpstr>Helvetica Neue Thin</vt:lpstr>
      <vt:lpstr>Lucida Grande</vt:lpstr>
      <vt:lpstr>Symbol</vt:lpstr>
      <vt:lpstr>Wingdings</vt:lpstr>
      <vt:lpstr>White</vt:lpstr>
      <vt:lpstr>presentation_4x3</vt:lpstr>
      <vt:lpstr>1_White</vt:lpstr>
      <vt:lpstr>Equation</vt:lpstr>
      <vt:lpstr>Theory status and  prospects for the  muon g-2 (/2 = am) </vt:lpstr>
      <vt:lpstr>BNL E821 Measurement</vt:lpstr>
      <vt:lpstr>the Muon g-2 experiment at fermilab  </vt:lpstr>
      <vt:lpstr> Muons in a storage ring </vt:lpstr>
      <vt:lpstr> Muons in B and E field </vt:lpstr>
      <vt:lpstr> Run-1 analysis status: wa </vt:lpstr>
      <vt:lpstr>PowerPoint Presentation</vt:lpstr>
      <vt:lpstr>PowerPoint Presentation</vt:lpstr>
      <vt:lpstr>PowerPoint Presentation</vt:lpstr>
      <vt:lpstr>PowerPoint Presentation</vt:lpstr>
      <vt:lpstr>Muon g-2 Theory Initiative</vt:lpstr>
      <vt:lpstr>PowerPoint Presentation</vt:lpstr>
      <vt:lpstr>am-HVP from data</vt:lpstr>
      <vt:lpstr>PowerPoint Presentation</vt:lpstr>
      <vt:lpstr>am-HVP from data</vt:lpstr>
      <vt:lpstr>PowerPoint Presentation</vt:lpstr>
      <vt:lpstr> </vt:lpstr>
      <vt:lpstr>The connected light quark contribution</vt:lpstr>
      <vt:lpstr>Long distance contributions  and the statistical error </vt:lpstr>
      <vt:lpstr>Bounding method  </vt:lpstr>
      <vt:lpstr>BMW-20 continuum extrapolation ( MW + w0) </vt:lpstr>
      <vt:lpstr>RBC/UKQCD-18 continuum limit ( MW ) </vt:lpstr>
      <vt:lpstr>Aubin, et al.-20 continuum limit ( fp + w0, from FHM 19)   </vt:lpstr>
      <vt:lpstr>Disconnected contributions</vt:lpstr>
      <vt:lpstr>Isospin symmetry breaking corrections </vt:lpstr>
      <vt:lpstr> Isospin symmetry breaking corrections   </vt:lpstr>
      <vt:lpstr>Towards precise comparisons: the window method </vt:lpstr>
      <vt:lpstr>Strange and charm contributions </vt:lpstr>
      <vt:lpstr>To reach desired precision (2-5 per-mil?) </vt:lpstr>
      <vt:lpstr>am-HLbL from data and models</vt:lpstr>
      <vt:lpstr>am-HLbL from data and models</vt:lpstr>
      <vt:lpstr>Lattice HLbL</vt:lpstr>
      <vt:lpstr>am-HLbL outlook</vt:lpstr>
      <vt:lpstr>What could BSM theory look like?</vt:lpstr>
      <vt:lpstr>SUSY at LHC</vt:lpstr>
      <vt:lpstr>Leptoquarks</vt:lpstr>
      <vt:lpstr>Electron g-2 and Light scalar</vt:lpstr>
      <vt:lpstr>Outlook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muon anomalous magnetic moment and the hunt for new physics</dc:title>
  <dc:creator>Blum, Thomas</dc:creator>
  <cp:lastModifiedBy>Blum, Thomas</cp:lastModifiedBy>
  <cp:revision>112</cp:revision>
  <dcterms:created xsi:type="dcterms:W3CDTF">2020-10-30T17:12:21Z</dcterms:created>
  <dcterms:modified xsi:type="dcterms:W3CDTF">2021-03-05T20:42:23Z</dcterms:modified>
</cp:coreProperties>
</file>